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78" r:id="rId4"/>
    <p:sldId id="279" r:id="rId5"/>
    <p:sldId id="258" r:id="rId6"/>
    <p:sldId id="273" r:id="rId7"/>
    <p:sldId id="260" r:id="rId8"/>
    <p:sldId id="275" r:id="rId9"/>
    <p:sldId id="262" r:id="rId10"/>
    <p:sldId id="263" r:id="rId11"/>
    <p:sldId id="264" r:id="rId12"/>
    <p:sldId id="265" r:id="rId13"/>
    <p:sldId id="280" r:id="rId14"/>
    <p:sldId id="274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96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48BAB-AC47-5F61-9372-6AF7F82745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C2BB6F-2E0B-128B-C8A3-9EBD190E83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6A9C4-8696-5B93-9CBC-8EFCA1F2E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12013-4AE2-1DF4-469A-F1263F25F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931E8-AA2F-FC6A-18EB-D7500D0FA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563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B60D9-F228-2908-7A73-C40F11575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996120-D699-8CFD-2790-95BC6B601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F2699-6E11-5C6F-9EEA-4BC723AA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777AE-C686-E168-1C22-1879064E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C9475-1B6F-32F8-52E5-34F9D9BA8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055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4D0AAA-A0FD-33AC-A590-C4B2990679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80679E-A4CE-4DE6-D01A-3A632208B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F034E-C23F-6E53-35AF-E9B5E3FBF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F02A6-88BB-BB12-C43E-7BCF7498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7C3B3-4AC4-7136-E2C3-4B5E06941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60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4D801-A738-E3F3-305B-A1C9EEBFB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E80BE-FF31-69A3-03D1-5E0DF6CC9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31D29-F5A1-8D4A-BE81-4C64DAC2C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7DEAC-7259-CE33-1D2E-E305C0133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1D889-CC32-F421-BFFE-533CB425F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99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9274D-8893-0666-BF11-120478927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30EF1-A267-167B-78C5-4244B85CA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71644-6870-2A1D-929A-754A550B8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F6771-C07A-9361-1102-406DCF017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A992A-F341-DC47-C14E-8BBB5A044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14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D6287-F4F1-7AD2-0D50-BB3CFDAE8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BE05A-C9F5-971A-8B71-01F935ECF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1ACCB2-0161-C78A-DFDC-B35169BB4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7EC8E8-C31A-3DC5-DCB2-C7C497FF9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B9B003-D107-7A91-3303-3BE0B423D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3F20B-575C-7AB0-923D-4820F4B72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5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AC2DB-2D10-8985-C093-AEE074944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EE816A-B1D9-E156-B4A6-38133978B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1F446C-0C10-C8AB-4713-324D2B51F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45AD78-B593-496F-403A-9FB14A543B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BD4991-2F0A-C35F-3D44-26940E2772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CCCAF0-62B0-50F3-59A8-7A33C2C94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344B57-34D9-FA26-94E8-BDDABB001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F5CF89-B2DF-2822-6E87-4767F0048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95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94B2-C6EB-9517-C620-E3D35BBDE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5199E-84B0-BDA5-E66A-EB0D59EED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27517-7CF6-8B4E-D228-957F9D214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610D32-B178-0407-C388-2AAED02DD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52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EB8DB9-E7AD-7BD2-65F5-FCEC851C0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44CE00-396F-FBC4-167F-E631A1552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55BE3-C2B4-A13D-3E3D-3AE58640D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070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9846-AD84-2F4D-896D-BEE7D5E4F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1C6BC-1A41-9E78-BB8B-E4FFDDE44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07F41F-E76C-B526-790E-44AB4A4FB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32227A-41CE-C6CD-006B-A7D907B96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1FC18-8339-EFFC-2E5E-6583965C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FB14C-D38C-39F4-97C8-52AA2E94B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40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A7FE9-79A5-3FF7-56CF-183DF67B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AC9284-DD1C-D989-06E5-46E4862E45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7BA8B4-18DA-3931-B772-FFE4B7592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96880A-6548-38BD-91CC-EC25607C5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E5CE14-0C14-E17A-64C0-010F11EFA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7A22DD-233D-D561-6815-4A6F7197B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4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0062F6-369F-F919-B4AF-61950ACFD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61A6E-AF63-7051-9E4C-B2DD07537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30E200-A10D-FACC-28CA-3644F9D5BD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833CC1-C0C4-4875-B732-56B4F88C1C02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C92E8-1FD9-8BB6-3CDE-4706C39A4F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5507A-A451-1337-21D0-B71FB4703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BA778B-2D02-4A90-A75A-FA903C362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36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vents-platform.asmeconferences.org/event/bpvc-february-2026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E76F6F3-F5F0-B26D-1B63-73AD0299B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51935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BC84BA2-BCC1-89D4-5592-8B2364E6B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9C4FA24-7C12-A16B-31C2-891750171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F30F060F-72F1-B80F-8931-59A35D2B1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549"/>
            <a:ext cx="12207199" cy="6866549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544A1DB-3E02-A9FE-E959-756B523E16C0}"/>
              </a:ext>
            </a:extLst>
          </p:cNvPr>
          <p:cNvSpPr txBox="1"/>
          <p:nvPr/>
        </p:nvSpPr>
        <p:spPr>
          <a:xfrm>
            <a:off x="2778379" y="4825431"/>
            <a:ext cx="5149470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App Instructions</a:t>
            </a:r>
            <a:endParaRPr lang="en-US" sz="5400" dirty="0">
              <a:solidFill>
                <a:srgbClr val="DD96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233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8EBDC1-2C9F-E500-CF70-D4E138AFD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C98284F-5777-4481-9BD3-DA1E0A8E0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38" name="Color">
              <a:extLst>
                <a:ext uri="{FF2B5EF4-FFF2-40B4-BE49-F238E27FC236}">
                  <a16:creationId xmlns:a16="http://schemas.microsoft.com/office/drawing/2014/main" id="{585BD32E-0004-4D05-9C9A-9113B963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Color">
              <a:extLst>
                <a:ext uri="{FF2B5EF4-FFF2-40B4-BE49-F238E27FC236}">
                  <a16:creationId xmlns:a16="http://schemas.microsoft.com/office/drawing/2014/main" id="{370AC55E-B89F-49FE-8E37-AF17698B7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12E0A56-95D9-AAFD-0D74-CE9901A0E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25" y="1722462"/>
            <a:ext cx="5203990" cy="20633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Click </a:t>
            </a:r>
            <a:r>
              <a:rPr lang="en-US" sz="4400" dirty="0">
                <a:solidFill>
                  <a:schemeClr val="bg1"/>
                </a:solidFill>
              </a:rPr>
              <a:t>“Add to Schedule”</a:t>
            </a:r>
            <a:endParaRPr lang="en-US" sz="44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23B6C0-4075-DC9B-6492-7B9B4D04E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247" y="1263679"/>
            <a:ext cx="8553890" cy="440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179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EFAEFC-C590-2607-0355-3CECE869B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Slide Background Fill">
            <a:extLst>
              <a:ext uri="{FF2B5EF4-FFF2-40B4-BE49-F238E27FC236}">
                <a16:creationId xmlns:a16="http://schemas.microsoft.com/office/drawing/2014/main" id="{913AE63C-D5B4-45D1-ACFC-648CFFCF9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Color Cover">
            <a:extLst>
              <a:ext uri="{FF2B5EF4-FFF2-40B4-BE49-F238E27FC236}">
                <a16:creationId xmlns:a16="http://schemas.microsoft.com/office/drawing/2014/main" id="{34DE9D20-D6C2-4834-9EE9-EC583F3FE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840C728-4E01-4237-82C8-9624DFA85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1" y="0"/>
            <a:ext cx="6064235" cy="6858000"/>
            <a:chOff x="651279" y="598259"/>
            <a:chExt cx="10889442" cy="5680742"/>
          </a:xfrm>
        </p:grpSpPr>
        <p:sp>
          <p:nvSpPr>
            <p:cNvPr id="24" name="Color">
              <a:extLst>
                <a:ext uri="{FF2B5EF4-FFF2-40B4-BE49-F238E27FC236}">
                  <a16:creationId xmlns:a16="http://schemas.microsoft.com/office/drawing/2014/main" id="{F1CFB22B-2D73-4F2C-953D-8C306B45B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Color">
              <a:extLst>
                <a:ext uri="{FF2B5EF4-FFF2-40B4-BE49-F238E27FC236}">
                  <a16:creationId xmlns:a16="http://schemas.microsoft.com/office/drawing/2014/main" id="{819F58A9-E813-4511-BEF2-5B65BB728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983B76-F037-A088-7EF6-4C2B4C826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84" y="1778750"/>
            <a:ext cx="3033917" cy="273236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You can also tap </a:t>
            </a:r>
            <a:r>
              <a:rPr lang="en-US" sz="4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Add To My Schedule</a:t>
            </a:r>
            <a:r>
              <a:rPr lang="en-US" sz="4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on the detail page.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3B9682-A07D-8EB5-195C-190E6AB3F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720" y="1812900"/>
            <a:ext cx="7718996" cy="292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1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42C79F-6792-E497-B1F2-710D29232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C98284F-5777-4481-9BD3-DA1E0A8E0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38" name="Color">
              <a:extLst>
                <a:ext uri="{FF2B5EF4-FFF2-40B4-BE49-F238E27FC236}">
                  <a16:creationId xmlns:a16="http://schemas.microsoft.com/office/drawing/2014/main" id="{585BD32E-0004-4D05-9C9A-9113B963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Color">
              <a:extLst>
                <a:ext uri="{FF2B5EF4-FFF2-40B4-BE49-F238E27FC236}">
                  <a16:creationId xmlns:a16="http://schemas.microsoft.com/office/drawing/2014/main" id="{370AC55E-B89F-49FE-8E37-AF17698B7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4D00B80-F6D1-7CF5-D290-A58DA0D20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269" y="2722921"/>
            <a:ext cx="3444336" cy="322684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Add as many events to your schedule as you like. To view your personalized agenda, navigate back to the home screen, tap the profile icon, then tap </a:t>
            </a:r>
            <a:r>
              <a:rPr lang="en-US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My Schedule</a:t>
            </a:r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ACB7DC-5A6F-4A7E-00B5-E61346FD249A}"/>
              </a:ext>
            </a:extLst>
          </p:cNvPr>
          <p:cNvSpPr txBox="1"/>
          <p:nvPr/>
        </p:nvSpPr>
        <p:spPr>
          <a:xfrm>
            <a:off x="2851701" y="490070"/>
            <a:ext cx="838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1.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4A5B1D-8341-89D7-3F86-B0C5289A2147}"/>
              </a:ext>
            </a:extLst>
          </p:cNvPr>
          <p:cNvSpPr txBox="1"/>
          <p:nvPr/>
        </p:nvSpPr>
        <p:spPr>
          <a:xfrm>
            <a:off x="8100197" y="4846549"/>
            <a:ext cx="6046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2.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5ED45E-9870-B7A1-C008-3136ABE52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244" y="482449"/>
            <a:ext cx="8608114" cy="42355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8FBEB4-7772-E2B5-CEC1-5ACAD3F94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5751" y="3103333"/>
            <a:ext cx="2857647" cy="366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97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76F281-6953-0617-4125-721E2E0FD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Slide Background Fill">
            <a:extLst>
              <a:ext uri="{FF2B5EF4-FFF2-40B4-BE49-F238E27FC236}">
                <a16:creationId xmlns:a16="http://schemas.microsoft.com/office/drawing/2014/main" id="{908EC46E-03B7-EF38-E00F-7B7352B99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AA67998-85D9-BF20-442A-5BF2A5E49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38" name="Color">
              <a:extLst>
                <a:ext uri="{FF2B5EF4-FFF2-40B4-BE49-F238E27FC236}">
                  <a16:creationId xmlns:a16="http://schemas.microsoft.com/office/drawing/2014/main" id="{DDAC5593-B9FF-37A6-7E08-8FADFB216A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Color">
              <a:extLst>
                <a:ext uri="{FF2B5EF4-FFF2-40B4-BE49-F238E27FC236}">
                  <a16:creationId xmlns:a16="http://schemas.microsoft.com/office/drawing/2014/main" id="{4241E800-1DFC-EE60-C078-84B585BE6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027BF2B-5ADA-0D31-A95D-F9AEE904D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529EA5B-EA16-55D5-58D9-E3A051E7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A69FEEE-1F2E-7C5B-1EC1-8FE997E2FB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825BF58-20BB-3ADB-B240-7A5C74AEF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8C2D688-31F4-6D71-CC5C-201524E726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469BE93-0D29-C85D-F1FF-F07D12FC8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325581A-5BEA-12F9-3843-37FCF64F2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D225959-3204-E739-01E4-008D518CD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7D0B83-6C58-BF18-A8A2-B07329D34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49" y="1996418"/>
            <a:ext cx="3444336" cy="196735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Note: Here is where you find the profile icon on a mobile device.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395E1-4559-0267-1928-9F6039359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699" y="490070"/>
            <a:ext cx="3518081" cy="607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05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D5C1A6-A005-3F0C-13E5-5B02CCB84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Slide Background Fill">
            <a:extLst>
              <a:ext uri="{FF2B5EF4-FFF2-40B4-BE49-F238E27FC236}">
                <a16:creationId xmlns:a16="http://schemas.microsoft.com/office/drawing/2014/main" id="{7165D991-D922-DD53-3487-94A2C12FE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2F7A42B-C47E-7891-148F-D3AD83493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38" name="Color">
              <a:extLst>
                <a:ext uri="{FF2B5EF4-FFF2-40B4-BE49-F238E27FC236}">
                  <a16:creationId xmlns:a16="http://schemas.microsoft.com/office/drawing/2014/main" id="{9870A57A-F7DD-77B1-D1CD-468B7D951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Color">
              <a:extLst>
                <a:ext uri="{FF2B5EF4-FFF2-40B4-BE49-F238E27FC236}">
                  <a16:creationId xmlns:a16="http://schemas.microsoft.com/office/drawing/2014/main" id="{F87ACF7A-8AE0-17BA-2CBF-95CE3CAA7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F41A15A-E026-919D-AEE7-D7F04C594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4D1DBD4-64C5-953B-E90D-C29867C7E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496A8A7-A60E-DD2C-3BB9-8A69408D1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E2E445B-1959-CBF2-CCA2-59EF4497E2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FD2998B-5377-13BD-393D-7A41F34D8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89EC13C-2347-813F-6A5B-0BA4524D5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D00A444-FA5C-142E-E6D5-FE00E11C8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89B321A-E0D4-4C52-E16B-D09DC5E5D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0994C26-89C3-A066-64D6-AEF8A1323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51" y="1884481"/>
            <a:ext cx="2660630" cy="322684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To download your saved sessions to a calendar (Outlook </a:t>
            </a:r>
            <a:r>
              <a:rPr lang="en-US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etc</a:t>
            </a:r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), tap </a:t>
            </a:r>
            <a:r>
              <a:rPr lang="en-US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Export to my Calendar </a:t>
            </a:r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and, follow the prompts.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8B4009-C7D2-4DE5-DD43-158E92E54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19" y="1240630"/>
            <a:ext cx="8974095" cy="277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41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C9B29F-1494-8E75-90E2-28E9113765C9}"/>
              </a:ext>
            </a:extLst>
          </p:cNvPr>
          <p:cNvSpPr txBox="1"/>
          <p:nvPr/>
        </p:nvSpPr>
        <p:spPr>
          <a:xfrm>
            <a:off x="1335024" y="2359152"/>
            <a:ext cx="9793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accent5"/>
                </a:solidFill>
              </a:rPr>
              <a:t>Enjoy Code Week! </a:t>
            </a:r>
          </a:p>
        </p:txBody>
      </p:sp>
    </p:spTree>
    <p:extLst>
      <p:ext uri="{BB962C8B-B14F-4D97-AF65-F5344CB8AC3E}">
        <p14:creationId xmlns:p14="http://schemas.microsoft.com/office/powerpoint/2010/main" val="2370655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030C07-7BCC-352D-5464-89C0624DB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784518B5-09A0-7BC5-DCB6-FE616287F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178CFF-D8D6-CA0D-2991-57238C3B0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1" name="Color Cover">
              <a:extLst>
                <a:ext uri="{FF2B5EF4-FFF2-40B4-BE49-F238E27FC236}">
                  <a16:creationId xmlns:a16="http://schemas.microsoft.com/office/drawing/2014/main" id="{A17E1922-FE58-C972-A966-B58F8BA245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727D5249-474C-5A25-8012-16984A4A0B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C439B30-9F93-E5D7-ECFD-32EAE59A8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48BEAA0D-38D2-F4DF-5111-1E9323DA1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EF94E84B-9DBE-A1D9-FBE6-5EABFFC0F2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6F54EF-486B-D46E-E981-A77CC4E4B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6C5B2E1-9034-93B3-7DF4-6B6B110C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86EC5-3F3E-4D53-B6B9-121CDE634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59C47E8-61CC-69C8-6591-EBE94A843C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8CA83E8-1D11-25DD-3B19-EA9DB9566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53A1B46-B400-175D-FEA1-7EEFB8BC1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26E81ED-E1A0-2D9B-6664-D724A1082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C18F56E-32CA-0768-EC7A-05C69727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70FE7FC-4055-9ABD-B9A7-9A9A7CD41CBF}"/>
              </a:ext>
            </a:extLst>
          </p:cNvPr>
          <p:cNvSpPr txBox="1"/>
          <p:nvPr/>
        </p:nvSpPr>
        <p:spPr>
          <a:xfrm>
            <a:off x="887520" y="883925"/>
            <a:ext cx="10408212" cy="515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Logging on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bg1"/>
                </a:solidFill>
              </a:rPr>
              <a:t>Please note: You </a:t>
            </a:r>
            <a:r>
              <a:rPr lang="en-US" sz="3600" u="sng" dirty="0">
                <a:solidFill>
                  <a:schemeClr val="bg1"/>
                </a:solidFill>
              </a:rPr>
              <a:t>must</a:t>
            </a:r>
            <a:r>
              <a:rPr lang="en-US" sz="3600" dirty="0">
                <a:solidFill>
                  <a:schemeClr val="bg1"/>
                </a:solidFill>
              </a:rPr>
              <a:t> be registered for Code Week in order to access the virtual platform and app. Only registered participants will have access.</a:t>
            </a:r>
            <a:endParaRPr lang="en-US" sz="7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85296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37D664-507A-8D8F-54EB-3A8E34D11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D777023D-3C21-77FB-BAA2-4BE61CC88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FA9EB08-9841-8A2E-FD39-32DD8694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1" name="Color Cover">
              <a:extLst>
                <a:ext uri="{FF2B5EF4-FFF2-40B4-BE49-F238E27FC236}">
                  <a16:creationId xmlns:a16="http://schemas.microsoft.com/office/drawing/2014/main" id="{55C36783-54C7-5729-096F-9D7CABDAE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E425C677-F435-A9DE-FE03-2C72D37E7D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01C572-A433-A982-C5D1-03495BF1F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3A6819DF-7A1D-3EF1-BD91-FA00272CA8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74AFDB9C-F7E4-AA34-E5A5-3EECB5845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D1D76CB-C00B-A995-76C0-8316F5001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749F7B0-BA95-8E4D-D43D-71BFA3D2E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D901114-78FA-FFD0-4767-9CB9A38FF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41399B2-A94F-D253-E224-CA01E1F60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3BE9F7B-54DB-CDE6-5110-092BCADF88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BC2325C-089A-321E-86D6-91792C33F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2D885AA-E9C8-8B3D-92AC-377AABB77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67880D0-2523-3EF6-226E-0FB545569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941A99B-D651-0AB0-6EDE-20A4D49DE2B3}"/>
              </a:ext>
            </a:extLst>
          </p:cNvPr>
          <p:cNvSpPr txBox="1"/>
          <p:nvPr/>
        </p:nvSpPr>
        <p:spPr>
          <a:xfrm>
            <a:off x="749808" y="992135"/>
            <a:ext cx="267896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>
                <a:solidFill>
                  <a:schemeClr val="bg1"/>
                </a:solidFill>
                <a:hlinkClick r:id="rId2"/>
              </a:rPr>
              <a:t>Visit this link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sz="2200" dirty="0"/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Click Log in</a:t>
            </a:r>
          </a:p>
          <a:p>
            <a:pPr marL="342900" indent="-342900"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When prompted, sign in with the email address you registered with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084C5E-FBF1-7DF9-548C-76C794B43183}"/>
              </a:ext>
            </a:extLst>
          </p:cNvPr>
          <p:cNvSpPr txBox="1"/>
          <p:nvPr/>
        </p:nvSpPr>
        <p:spPr>
          <a:xfrm>
            <a:off x="1524198" y="5790500"/>
            <a:ext cx="9338874" cy="371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i="1" dirty="0">
                <a:solidFill>
                  <a:schemeClr val="bg1"/>
                </a:solidFill>
              </a:rPr>
              <a:t>Please note: You must be registered for Code Week in order to access the app.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EFED29-6024-15D4-2137-99A24762B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369" y="1093702"/>
            <a:ext cx="6224754" cy="419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144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CC1AB-E336-E59F-B671-64F1F6CBD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05474E1-1237-0079-BECC-D3E03067B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BE8F5B-BDE3-2C7E-8AA0-43AE04E9F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1" name="Color Cover">
              <a:extLst>
                <a:ext uri="{FF2B5EF4-FFF2-40B4-BE49-F238E27FC236}">
                  <a16:creationId xmlns:a16="http://schemas.microsoft.com/office/drawing/2014/main" id="{7EE0B0C2-4EE1-C7EF-44EA-62B68AEC5A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C9943F22-BD59-559D-4AD9-5C4D45805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DD49C1E-0857-525B-D85F-039722852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E3AD6715-8086-4CBC-E1BB-62C9FB7D4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818268FC-8807-0A6B-CCF7-280A7948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08CAAE2-2136-889A-70E6-DBFC4CA90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D123919-817A-724C-D053-8A07D1232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734E1FB-888E-F6E7-7204-60574251DA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A9ED5BD-A21D-EE3F-EF5B-744FBD8C44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3CB9F9-7316-50F6-0076-805A5450B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01F47FE-3960-D859-81AB-C67F0B105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D0045D9-522A-1759-6683-BF4A7C2A7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73B269B-FA27-1A64-A605-940CBB14EB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F639732-37FD-B1C8-DB3A-7B6B22327D34}"/>
              </a:ext>
            </a:extLst>
          </p:cNvPr>
          <p:cNvSpPr txBox="1"/>
          <p:nvPr/>
        </p:nvSpPr>
        <p:spPr>
          <a:xfrm>
            <a:off x="887520" y="883925"/>
            <a:ext cx="10408212" cy="515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Using the App</a:t>
            </a:r>
          </a:p>
        </p:txBody>
      </p:sp>
    </p:spTree>
    <p:extLst>
      <p:ext uri="{BB962C8B-B14F-4D97-AF65-F5344CB8AC3E}">
        <p14:creationId xmlns:p14="http://schemas.microsoft.com/office/powerpoint/2010/main" val="1397866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 Fill">
            <a:extLst>
              <a:ext uri="{FF2B5EF4-FFF2-40B4-BE49-F238E27FC236}">
                <a16:creationId xmlns:a16="http://schemas.microsoft.com/office/drawing/2014/main" id="{03AF1C04-3FEF-41BD-BB84-2F263765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DD5E267-EB6F-47DF-ABEF-2C1BED44D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8" name="Color Cover">
              <a:extLst>
                <a:ext uri="{FF2B5EF4-FFF2-40B4-BE49-F238E27FC236}">
                  <a16:creationId xmlns:a16="http://schemas.microsoft.com/office/drawing/2014/main" id="{4BA86AA3-0623-4268-861E-ADA01A7C0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Color Cover">
              <a:extLst>
                <a:ext uri="{FF2B5EF4-FFF2-40B4-BE49-F238E27FC236}">
                  <a16:creationId xmlns:a16="http://schemas.microsoft.com/office/drawing/2014/main" id="{72692EF2-4C1F-4ED7-9C00-6CF92783E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828D02-A05D-412B-9F20-B68E970B9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22" name="Color">
              <a:extLst>
                <a:ext uri="{FF2B5EF4-FFF2-40B4-BE49-F238E27FC236}">
                  <a16:creationId xmlns:a16="http://schemas.microsoft.com/office/drawing/2014/main" id="{A1A8E50E-11DE-480E-A93B-F503760BC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Color">
              <a:extLst>
                <a:ext uri="{FF2B5EF4-FFF2-40B4-BE49-F238E27FC236}">
                  <a16:creationId xmlns:a16="http://schemas.microsoft.com/office/drawing/2014/main" id="{D2E2EE99-89A4-435B-B61A-3C8B5B2B2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155B314-4CEA-BFF4-65B8-627EA503D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663" y="800682"/>
            <a:ext cx="4455449" cy="235336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ASME Conferences app contains everything you need to navigate Code Week successfully.</a:t>
            </a:r>
            <a:b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37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EDADF-8CE7-816A-997A-2B51E6802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1050" y="2957122"/>
            <a:ext cx="4998674" cy="22166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Find important information by tapping the various home screen buttons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All scheduled events are located in </a:t>
            </a:r>
            <a:r>
              <a:rPr lang="en-US" sz="2400" b="1" dirty="0">
                <a:solidFill>
                  <a:schemeClr val="bg1"/>
                </a:solidFill>
              </a:rPr>
              <a:t>Full Schedule</a:t>
            </a:r>
            <a:r>
              <a:rPr lang="en-US" sz="2400" dirty="0">
                <a:solidFill>
                  <a:schemeClr val="bg1"/>
                </a:solidFill>
              </a:rPr>
              <a:t>. Tap that button now.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B603BE-78FC-02E3-7BA3-24E7CD129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0996" y="1404376"/>
            <a:ext cx="5837719" cy="301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89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81346D-DE3A-B18C-14DA-8EAD12F45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Slide Background Fill">
            <a:extLst>
              <a:ext uri="{FF2B5EF4-FFF2-40B4-BE49-F238E27FC236}">
                <a16:creationId xmlns:a16="http://schemas.microsoft.com/office/drawing/2014/main" id="{913AE63C-D5B4-45D1-ACFC-648CFFCF9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36E295-EF5B-4BE9-A4CB-D5C581AAA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40" name="Color">
              <a:extLst>
                <a:ext uri="{FF2B5EF4-FFF2-40B4-BE49-F238E27FC236}">
                  <a16:creationId xmlns:a16="http://schemas.microsoft.com/office/drawing/2014/main" id="{9EDFE04B-BA3D-4E70-8E8D-3130980E0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Color">
              <a:extLst>
                <a:ext uri="{FF2B5EF4-FFF2-40B4-BE49-F238E27FC236}">
                  <a16:creationId xmlns:a16="http://schemas.microsoft.com/office/drawing/2014/main" id="{9B9AA2D3-5BB5-441E-AE46-54B87F251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28FC123-C118-F3E4-723E-682381539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976" y="901651"/>
            <a:ext cx="5074368" cy="11993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Full Agenda</a:t>
            </a:r>
            <a:b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37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Content Placeholder 33">
            <a:extLst>
              <a:ext uri="{FF2B5EF4-FFF2-40B4-BE49-F238E27FC236}">
                <a16:creationId xmlns:a16="http://schemas.microsoft.com/office/drawing/2014/main" id="{A7ADD364-1C02-07C6-A6E6-A0713EE7A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467" y="1778750"/>
            <a:ext cx="5691067" cy="2560332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US" sz="5900" dirty="0">
                <a:solidFill>
                  <a:schemeClr val="bg1"/>
                </a:solidFill>
              </a:rPr>
              <a:t>Each schedule item includes: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5900" dirty="0">
                <a:solidFill>
                  <a:schemeClr val="bg1"/>
                </a:solidFill>
              </a:rPr>
              <a:t>Meeting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5900" dirty="0">
                <a:solidFill>
                  <a:schemeClr val="bg1"/>
                </a:solidFill>
              </a:rPr>
              <a:t>Meeting location (when in person)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5900" dirty="0">
                <a:solidFill>
                  <a:schemeClr val="bg1"/>
                </a:solidFill>
              </a:rPr>
              <a:t>Meeting Category (BPV II, BPV VIII </a:t>
            </a:r>
            <a:r>
              <a:rPr lang="en-US" sz="5900" dirty="0" err="1">
                <a:solidFill>
                  <a:schemeClr val="bg1"/>
                </a:solidFill>
              </a:rPr>
              <a:t>etc</a:t>
            </a:r>
            <a:r>
              <a:rPr lang="en-US" sz="5900" dirty="0">
                <a:solidFill>
                  <a:schemeClr val="bg1"/>
                </a:solidFill>
              </a:rPr>
              <a:t>…)</a:t>
            </a:r>
          </a:p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54692-52CA-467F-5142-D0F061F8CDC3}"/>
              </a:ext>
            </a:extLst>
          </p:cNvPr>
          <p:cNvSpPr txBox="1"/>
          <p:nvPr/>
        </p:nvSpPr>
        <p:spPr>
          <a:xfrm>
            <a:off x="689131" y="4556750"/>
            <a:ext cx="5074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Tap a schedule item to view Zoom information and meeting agenda.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3DB51F-36BC-B14A-910B-BF37C1B7B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922" y="1193685"/>
            <a:ext cx="5956606" cy="447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0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7D7635-DBFD-F591-59CA-E9F8CD761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lor Cover">
            <a:extLst>
              <a:ext uri="{FF2B5EF4-FFF2-40B4-BE49-F238E27FC236}">
                <a16:creationId xmlns:a16="http://schemas.microsoft.com/office/drawing/2014/main" id="{8B2B1708-8CE4-4A20-94F5-55118AE2C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291FB31-BA2D-4C80-8229-F0E34C8AE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1" y="0"/>
            <a:ext cx="6064235" cy="6858000"/>
            <a:chOff x="651279" y="598259"/>
            <a:chExt cx="10889442" cy="5680742"/>
          </a:xfrm>
        </p:grpSpPr>
        <p:sp>
          <p:nvSpPr>
            <p:cNvPr id="20" name="Color">
              <a:extLst>
                <a:ext uri="{FF2B5EF4-FFF2-40B4-BE49-F238E27FC236}">
                  <a16:creationId xmlns:a16="http://schemas.microsoft.com/office/drawing/2014/main" id="{E22877A0-D105-4005-84F8-4BCC429EC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Color">
              <a:extLst>
                <a:ext uri="{FF2B5EF4-FFF2-40B4-BE49-F238E27FC236}">
                  <a16:creationId xmlns:a16="http://schemas.microsoft.com/office/drawing/2014/main" id="{B0B1E571-9D76-4678-B0AC-9BE9176A2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0609ED-7050-3964-3C76-1003C026A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75" y="3318133"/>
            <a:ext cx="4589121" cy="2561459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links to view the meeting agenda and join the online meeting are shown here.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The meeting ID and password are also here.</a:t>
            </a:r>
            <a:br>
              <a:rPr lang="en-US" sz="4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44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07AF04-C94F-1E6D-4CCF-F589B6EA5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696" y="1343767"/>
            <a:ext cx="7356457" cy="389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30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4DF07F-03C6-9E4F-83FB-0F07DAFAA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 Fill">
            <a:extLst>
              <a:ext uri="{FF2B5EF4-FFF2-40B4-BE49-F238E27FC236}">
                <a16:creationId xmlns:a16="http://schemas.microsoft.com/office/drawing/2014/main" id="{31DE8935-4596-C7C0-DCD8-E0CB0A88C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lor Cover">
            <a:extLst>
              <a:ext uri="{FF2B5EF4-FFF2-40B4-BE49-F238E27FC236}">
                <a16:creationId xmlns:a16="http://schemas.microsoft.com/office/drawing/2014/main" id="{B6742E74-9093-B3E8-0117-89748D417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8454B80-1EA0-0C5C-388F-7970311DC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1" y="0"/>
            <a:ext cx="6064235" cy="6858000"/>
            <a:chOff x="651279" y="598259"/>
            <a:chExt cx="10889442" cy="5680742"/>
          </a:xfrm>
        </p:grpSpPr>
        <p:sp>
          <p:nvSpPr>
            <p:cNvPr id="20" name="Color">
              <a:extLst>
                <a:ext uri="{FF2B5EF4-FFF2-40B4-BE49-F238E27FC236}">
                  <a16:creationId xmlns:a16="http://schemas.microsoft.com/office/drawing/2014/main" id="{695C32D9-B14D-84EC-0DAC-216A76F518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Color">
              <a:extLst>
                <a:ext uri="{FF2B5EF4-FFF2-40B4-BE49-F238E27FC236}">
                  <a16:creationId xmlns:a16="http://schemas.microsoft.com/office/drawing/2014/main" id="{7B36D5CA-8892-1B44-F5D6-585A289A0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F3F59D6-7F3D-82FB-6275-E698B905B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EA2AD9E-3067-9001-96AD-28340F40D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5AE5EFB-625A-5C02-B069-6DD93CE197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88694-A207-7955-E6E3-CC4238D82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AFB9C59-C67C-944D-1590-B152EC1DE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7BD1E19-7F6F-FEF8-49F4-CA1312C0A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E302A9-9527-8820-465B-8A0A556510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41173C8-5C47-94DA-B18B-1375A14FEB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F4B62CF-139E-4AAB-3110-65D094F61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01264"/>
            <a:ext cx="2801900" cy="278272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 addition to the </a:t>
            </a:r>
            <a:r>
              <a:rPr lang="en-US" sz="4400" dirty="0">
                <a:solidFill>
                  <a:schemeClr val="bg1"/>
                </a:solidFill>
              </a:rPr>
              <a:t>Full Agenda, meetings are broken down and searchable by category.</a:t>
            </a:r>
            <a:endParaRPr lang="en-US" sz="44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632C0E-5075-AAEA-B60F-BBF58EE8E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162" y="561790"/>
            <a:ext cx="7597652" cy="573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27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8853E4-D46D-C2FF-2D2E-61AB682A9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264A61-6AE3-4DC0-A455-5EDC604E3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1" name="Color Cover">
              <a:extLst>
                <a:ext uri="{FF2B5EF4-FFF2-40B4-BE49-F238E27FC236}">
                  <a16:creationId xmlns:a16="http://schemas.microsoft.com/office/drawing/2014/main" id="{2F23900D-D5D0-4EE8-80F4-D25038DE2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C55310DE-258B-4134-9DA8-DC4C2D0EBE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691EE10-D5F3-48FA-BE55-F24A0BE59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7EF3BBC7-022F-4CD5-BE8E-BD8206C4B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A877CB3E-FE2B-43A7-A987-F921A9249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424D9C1-48CC-36E1-D654-0CF6D003E481}"/>
              </a:ext>
            </a:extLst>
          </p:cNvPr>
          <p:cNvSpPr txBox="1"/>
          <p:nvPr/>
        </p:nvSpPr>
        <p:spPr>
          <a:xfrm>
            <a:off x="1012644" y="841664"/>
            <a:ext cx="5155073" cy="515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Creating Your Own 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8391A3-6263-A6D2-0E91-716C561C0F4B}"/>
              </a:ext>
            </a:extLst>
          </p:cNvPr>
          <p:cNvSpPr txBox="1"/>
          <p:nvPr/>
        </p:nvSpPr>
        <p:spPr>
          <a:xfrm>
            <a:off x="6534687" y="841664"/>
            <a:ext cx="4602517" cy="515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Organize your schedule and optimize your time by adding events to your personalized agenda.</a:t>
            </a:r>
          </a:p>
        </p:txBody>
      </p:sp>
    </p:spTree>
    <p:extLst>
      <p:ext uri="{BB962C8B-B14F-4D97-AF65-F5344CB8AC3E}">
        <p14:creationId xmlns:p14="http://schemas.microsoft.com/office/powerpoint/2010/main" val="1986843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805</TotalTime>
  <Words>308</Words>
  <Application>Microsoft Office PowerPoint</Application>
  <PresentationFormat>Widescreen</PresentationFormat>
  <Paragraphs>31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The ASME Conferences app contains everything you need to navigate Code Week successfully. </vt:lpstr>
      <vt:lpstr>Full Agenda </vt:lpstr>
      <vt:lpstr>The links to view the meeting agenda and join the online meeting are shown here. The meeting ID and password are also here. </vt:lpstr>
      <vt:lpstr>In addition to the Full Agenda, meetings are broken down and searchable by category.</vt:lpstr>
      <vt:lpstr>PowerPoint Presentation</vt:lpstr>
      <vt:lpstr>Click “Add to Schedule”</vt:lpstr>
      <vt:lpstr>You can also tap Add To My Schedule on the detail page. </vt:lpstr>
      <vt:lpstr>Add as many events to your schedule as you like. To view your personalized agenda, navigate back to the home screen, tap the profile icon, then tap My Schedule. </vt:lpstr>
      <vt:lpstr>Note: Here is where you find the profile icon on a mobile device.</vt:lpstr>
      <vt:lpstr>To download your saved sessions to a calendar (Outlook etc), tap Export to my Calendar and, follow the prompts.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Joe Okonkwo</dc:creator>
  <cp:lastModifiedBy>Joe Okonkwo</cp:lastModifiedBy>
  <cp:revision>46</cp:revision>
  <dcterms:created xsi:type="dcterms:W3CDTF">2024-12-02T18:52:39Z</dcterms:created>
  <dcterms:modified xsi:type="dcterms:W3CDTF">2026-07-22T17:04:01Z</dcterms:modified>
</cp:coreProperties>
</file>