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78" r:id="rId5"/>
  </p:sldMasterIdLst>
  <p:notesMasterIdLst>
    <p:notesMasterId r:id="rId27"/>
  </p:notesMasterIdLst>
  <p:sldIdLst>
    <p:sldId id="258" r:id="rId6"/>
    <p:sldId id="348" r:id="rId7"/>
    <p:sldId id="456" r:id="rId8"/>
    <p:sldId id="409" r:id="rId9"/>
    <p:sldId id="315" r:id="rId10"/>
    <p:sldId id="415" r:id="rId11"/>
    <p:sldId id="437" r:id="rId12"/>
    <p:sldId id="303" r:id="rId13"/>
    <p:sldId id="410" r:id="rId14"/>
    <p:sldId id="305" r:id="rId15"/>
    <p:sldId id="435" r:id="rId16"/>
    <p:sldId id="436" r:id="rId17"/>
    <p:sldId id="448" r:id="rId18"/>
    <p:sldId id="453" r:id="rId19"/>
    <p:sldId id="454" r:id="rId20"/>
    <p:sldId id="422" r:id="rId21"/>
    <p:sldId id="413" r:id="rId22"/>
    <p:sldId id="416" r:id="rId23"/>
    <p:sldId id="481" r:id="rId24"/>
    <p:sldId id="452" r:id="rId25"/>
    <p:sldId id="433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884" autoAdjust="0"/>
  </p:normalViewPr>
  <p:slideViewPr>
    <p:cSldViewPr snapToGrid="0" snapToObjects="1">
      <p:cViewPr varScale="1">
        <p:scale>
          <a:sx n="119" d="100"/>
          <a:sy n="119" d="100"/>
        </p:scale>
        <p:origin x="9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41014466097832"/>
          <c:y val="3.9983896907511439E-2"/>
          <c:w val="0.75549358718785597"/>
          <c:h val="0.81901645205148077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cat>
            <c:strRef>
              <c:f>'Improvement_Pollutants and Eff'!$A$3:$A$7</c:f>
              <c:strCache>
                <c:ptCount val="5"/>
                <c:pt idx="0">
                  <c:v>Efficiency</c:v>
                </c:pt>
                <c:pt idx="1">
                  <c:v>CO</c:v>
                </c:pt>
                <c:pt idx="2">
                  <c:v>CO2</c:v>
                </c:pt>
                <c:pt idx="3">
                  <c:v>HC</c:v>
                </c:pt>
                <c:pt idx="4">
                  <c:v>NOx</c:v>
                </c:pt>
              </c:strCache>
            </c:strRef>
          </c:cat>
          <c:val>
            <c:numRef>
              <c:f>'Improvement_Pollutants and Eff'!$B$3:$B$7</c:f>
              <c:numCache>
                <c:formatCode>General</c:formatCode>
                <c:ptCount val="5"/>
                <c:pt idx="0">
                  <c:v>18</c:v>
                </c:pt>
                <c:pt idx="1">
                  <c:v>90</c:v>
                </c:pt>
                <c:pt idx="2">
                  <c:v>10</c:v>
                </c:pt>
                <c:pt idx="3">
                  <c:v>85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F-493F-A7F1-D6A6C4208B93}"/>
            </c:ext>
          </c:extLst>
        </c:ser>
        <c:ser>
          <c:idx val="1"/>
          <c:order val="1"/>
          <c:tx>
            <c:v>MSR</c:v>
          </c:tx>
          <c:spPr>
            <a:pattFill prst="wdDnDiag">
              <a:fgClr>
                <a:srgbClr val="0070C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'Improvement_Pollutants and Eff'!$A$3:$A$7</c:f>
              <c:strCache>
                <c:ptCount val="5"/>
                <c:pt idx="0">
                  <c:v>Efficiency</c:v>
                </c:pt>
                <c:pt idx="1">
                  <c:v>CO</c:v>
                </c:pt>
                <c:pt idx="2">
                  <c:v>CO2</c:v>
                </c:pt>
                <c:pt idx="3">
                  <c:v>HC</c:v>
                </c:pt>
                <c:pt idx="4">
                  <c:v>NOx</c:v>
                </c:pt>
              </c:strCache>
            </c:strRef>
          </c:cat>
          <c:val>
            <c:numRef>
              <c:f>'Improvement_Pollutants and Eff'!$D$3:$D$7</c:f>
              <c:numCache>
                <c:formatCode>General</c:formatCode>
                <c:ptCount val="5"/>
                <c:pt idx="0">
                  <c:v>21</c:v>
                </c:pt>
                <c:pt idx="1">
                  <c:v>6</c:v>
                </c:pt>
                <c:pt idx="2">
                  <c:v>15</c:v>
                </c:pt>
                <c:pt idx="3">
                  <c:v>12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F-493F-A7F1-D6A6C4208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32554808"/>
        <c:axId val="432549712"/>
      </c:barChart>
      <c:barChart>
        <c:barDir val="col"/>
        <c:grouping val="stacked"/>
        <c:varyColors val="0"/>
        <c:ser>
          <c:idx val="2"/>
          <c:order val="2"/>
          <c:tx>
            <c:v>HP-TCR2</c:v>
          </c:tx>
          <c:spPr>
            <a:noFill/>
          </c:spPr>
          <c:invertIfNegative val="0"/>
          <c:val>
            <c:numRef>
              <c:f>'Improvement_Pollutants and Eff'!$E$3:$E$7</c:f>
              <c:numCache>
                <c:formatCode>General</c:formatCode>
                <c:ptCount val="5"/>
                <c:pt idx="0">
                  <c:v>19</c:v>
                </c:pt>
                <c:pt idx="1">
                  <c:v>55</c:v>
                </c:pt>
                <c:pt idx="2">
                  <c:v>11</c:v>
                </c:pt>
                <c:pt idx="3">
                  <c:v>74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0F-493F-A7F1-D6A6C4208B93}"/>
            </c:ext>
          </c:extLst>
        </c:ser>
        <c:ser>
          <c:idx val="3"/>
          <c:order val="3"/>
          <c:tx>
            <c:v>HP-TCR</c:v>
          </c:tx>
          <c:spPr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val>
            <c:numRef>
              <c:f>'Improvement_Pollutants and Eff'!$F$3:$F$7</c:f>
              <c:numCache>
                <c:formatCode>General</c:formatCode>
                <c:ptCount val="5"/>
                <c:pt idx="0">
                  <c:v>11</c:v>
                </c:pt>
                <c:pt idx="1">
                  <c:v>36</c:v>
                </c:pt>
                <c:pt idx="2">
                  <c:v>4</c:v>
                </c:pt>
                <c:pt idx="3">
                  <c:v>22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0F-493F-A7F1-D6A6C4208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overlap val="-72"/>
        <c:axId val="432550888"/>
        <c:axId val="432550104"/>
      </c:barChart>
      <c:catAx>
        <c:axId val="432554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 rtl="0">
              <a:defRPr b="1"/>
            </a:pPr>
            <a:endParaRPr lang="en-US"/>
          </a:p>
        </c:txPr>
        <c:crossAx val="432549712"/>
        <c:crosses val="autoZero"/>
        <c:auto val="1"/>
        <c:lblAlgn val="ctr"/>
        <c:lblOffset val="100"/>
        <c:noMultiLvlLbl val="0"/>
      </c:catAx>
      <c:valAx>
        <c:axId val="432549712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/>
                  <a:t>Engine Performance Improvement [%]</a:t>
                </a:r>
              </a:p>
            </c:rich>
          </c:tx>
          <c:layout>
            <c:manualLayout>
              <c:xMode val="edge"/>
              <c:yMode val="edge"/>
              <c:x val="1.0825526042517511E-2"/>
              <c:y val="0.14180984769699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32554808"/>
        <c:crosses val="autoZero"/>
        <c:crossBetween val="between"/>
      </c:valAx>
      <c:valAx>
        <c:axId val="432550104"/>
        <c:scaling>
          <c:orientation val="minMax"/>
          <c:max val="100"/>
        </c:scaling>
        <c:delete val="1"/>
        <c:axPos val="r"/>
        <c:numFmt formatCode="General" sourceLinked="1"/>
        <c:majorTickMark val="out"/>
        <c:minorTickMark val="none"/>
        <c:tickLblPos val="nextTo"/>
        <c:crossAx val="432550888"/>
        <c:crosses val="max"/>
        <c:crossBetween val="between"/>
      </c:valAx>
      <c:catAx>
        <c:axId val="432550888"/>
        <c:scaling>
          <c:orientation val="minMax"/>
        </c:scaling>
        <c:delete val="1"/>
        <c:axPos val="b"/>
        <c:majorTickMark val="out"/>
        <c:minorTickMark val="none"/>
        <c:tickLblPos val="nextTo"/>
        <c:crossAx val="432550104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446100126181642"/>
          <c:y val="0.37636819792965676"/>
          <c:w val="0.22129566356861113"/>
          <c:h val="0.260336479022043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735666379257502"/>
          <c:y val="3.4499262166737134E-2"/>
          <c:w val="0.77006339653904643"/>
          <c:h val="0.78587270191745173"/>
        </c:manualLayout>
      </c:layout>
      <c:scatterChart>
        <c:scatterStyle val="lineMarker"/>
        <c:varyColors val="0"/>
        <c:ser>
          <c:idx val="0"/>
          <c:order val="0"/>
          <c:tx>
            <c:v>Gasoline</c:v>
          </c:tx>
          <c:spPr>
            <a:ln w="28575">
              <a:noFill/>
            </a:ln>
          </c:spPr>
          <c:marker>
            <c:symbol val="diamond"/>
            <c:size val="7"/>
          </c:marker>
          <c:trendline>
            <c:name>Trendline Gasoline</c:name>
            <c:spPr>
              <a:ln w="25400">
                <a:solidFill>
                  <a:schemeClr val="accent1">
                    <a:lumMod val="75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'[Reformer System Results.xlsx]Comparison to previous results'!$AD$6:$AD$10</c:f>
                <c:numCache>
                  <c:formatCode>General</c:formatCode>
                  <c:ptCount val="5"/>
                  <c:pt idx="0">
                    <c:v>3.0860716001014548E-3</c:v>
                  </c:pt>
                  <c:pt idx="1">
                    <c:v>3.3519804370699211E-3</c:v>
                  </c:pt>
                  <c:pt idx="2">
                    <c:v>3.865322050942113E-3</c:v>
                  </c:pt>
                  <c:pt idx="3">
                    <c:v>4.6959499558500272E-3</c:v>
                  </c:pt>
                  <c:pt idx="4">
                    <c:v>4.7900973759219421E-3</c:v>
                  </c:pt>
                </c:numCache>
              </c:numRef>
            </c:plus>
            <c:minus>
              <c:numRef>
                <c:f>'[Reformer System Results.xlsx]Comparison to previous results'!$AD$6:$AD$10</c:f>
                <c:numCache>
                  <c:formatCode>General</c:formatCode>
                  <c:ptCount val="5"/>
                  <c:pt idx="0">
                    <c:v>3.0860716001014548E-3</c:v>
                  </c:pt>
                  <c:pt idx="1">
                    <c:v>3.3519804370699211E-3</c:v>
                  </c:pt>
                  <c:pt idx="2">
                    <c:v>3.865322050942113E-3</c:v>
                  </c:pt>
                  <c:pt idx="3">
                    <c:v>4.6959499558500272E-3</c:v>
                  </c:pt>
                  <c:pt idx="4">
                    <c:v>4.7900973759219421E-3</c:v>
                  </c:pt>
                </c:numCache>
              </c:numRef>
            </c:minus>
          </c:errBars>
          <c:xVal>
            <c:numRef>
              <c:f>'[Reformer System Results.xlsx]Comparison to previous results'!$V$6:$V$10</c:f>
              <c:numCache>
                <c:formatCode>General</c:formatCode>
                <c:ptCount val="5"/>
                <c:pt idx="0">
                  <c:v>1.4644615463272228</c:v>
                </c:pt>
                <c:pt idx="1">
                  <c:v>1.9568104669676321</c:v>
                </c:pt>
                <c:pt idx="2">
                  <c:v>2.9031294425193015</c:v>
                </c:pt>
                <c:pt idx="3">
                  <c:v>4.311781105950856</c:v>
                </c:pt>
                <c:pt idx="4">
                  <c:v>5.8372716848488269</c:v>
                </c:pt>
              </c:numCache>
            </c:numRef>
          </c:xVal>
          <c:yVal>
            <c:numRef>
              <c:f>'[Reformer System Results.xlsx]Comparison to previous results'!$AC$6:$AC$10</c:f>
              <c:numCache>
                <c:formatCode>0.000</c:formatCode>
                <c:ptCount val="5"/>
                <c:pt idx="0">
                  <c:v>0.16152489105205395</c:v>
                </c:pt>
                <c:pt idx="1">
                  <c:v>0.18999936189348321</c:v>
                </c:pt>
                <c:pt idx="2">
                  <c:v>0.22356409639630911</c:v>
                </c:pt>
                <c:pt idx="3">
                  <c:v>0.24923153114306029</c:v>
                </c:pt>
                <c:pt idx="4">
                  <c:v>0.23671630192772727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F7D-4BC7-9855-58806514ECED}"/>
            </c:ext>
          </c:extLst>
        </c:ser>
        <c:ser>
          <c:idx val="1"/>
          <c:order val="1"/>
          <c:tx>
            <c:v>MSR 40 bar</c:v>
          </c:tx>
          <c:spPr>
            <a:ln w="28575">
              <a:noFill/>
            </a:ln>
          </c:spPr>
          <c:marker>
            <c:symbol val="square"/>
            <c:size val="7"/>
          </c:marker>
          <c:trendline>
            <c:name>Trendline MSR 40 bar</c:name>
            <c:spPr>
              <a:ln w="25400">
                <a:solidFill>
                  <a:schemeClr val="accent2"/>
                </a:solidFill>
              </a:ln>
            </c:spPr>
            <c:trendlineType val="poly"/>
            <c:order val="4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'[Reformer System Results.xlsx]Comparison to previous results'!$AD$12:$AD$19</c:f>
                <c:numCache>
                  <c:formatCode>General</c:formatCode>
                  <c:ptCount val="8"/>
                  <c:pt idx="0">
                    <c:v>9.7797249998825813E-3</c:v>
                  </c:pt>
                  <c:pt idx="1">
                    <c:v>9.3036782090037858E-3</c:v>
                  </c:pt>
                  <c:pt idx="2">
                    <c:v>8.9099548608486123E-3</c:v>
                  </c:pt>
                  <c:pt idx="3">
                    <c:v>8.754548787461831E-3</c:v>
                  </c:pt>
                  <c:pt idx="4">
                    <c:v>8.1440116372825683E-3</c:v>
                  </c:pt>
                  <c:pt idx="5">
                    <c:v>7.5229593128304404E-3</c:v>
                  </c:pt>
                  <c:pt idx="6">
                    <c:v>6.2435789743465015E-3</c:v>
                  </c:pt>
                  <c:pt idx="7">
                    <c:v>5.8488336718950807E-3</c:v>
                  </c:pt>
                </c:numCache>
              </c:numRef>
            </c:plus>
            <c:minus>
              <c:numRef>
                <c:f>'[Reformer System Results.xlsx]Comparison to previous results'!$AD$12:$AD$19</c:f>
                <c:numCache>
                  <c:formatCode>General</c:formatCode>
                  <c:ptCount val="8"/>
                  <c:pt idx="0">
                    <c:v>9.7797249998825813E-3</c:v>
                  </c:pt>
                  <c:pt idx="1">
                    <c:v>9.3036782090037858E-3</c:v>
                  </c:pt>
                  <c:pt idx="2">
                    <c:v>8.9099548608486123E-3</c:v>
                  </c:pt>
                  <c:pt idx="3">
                    <c:v>8.754548787461831E-3</c:v>
                  </c:pt>
                  <c:pt idx="4">
                    <c:v>8.1440116372825683E-3</c:v>
                  </c:pt>
                  <c:pt idx="5">
                    <c:v>7.5229593128304404E-3</c:v>
                  </c:pt>
                  <c:pt idx="6">
                    <c:v>6.2435789743465015E-3</c:v>
                  </c:pt>
                  <c:pt idx="7">
                    <c:v>5.8488336718950807E-3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0"/>
          </c:errBars>
          <c:xVal>
            <c:numRef>
              <c:f>'[Reformer System Results.xlsx]Comparison to previous results'!$V$12:$V$19</c:f>
              <c:numCache>
                <c:formatCode>General</c:formatCode>
                <c:ptCount val="8"/>
                <c:pt idx="0">
                  <c:v>1.3495208698328367</c:v>
                </c:pt>
                <c:pt idx="1">
                  <c:v>2.2234220612213802</c:v>
                </c:pt>
                <c:pt idx="2">
                  <c:v>2.7649386981029349</c:v>
                </c:pt>
                <c:pt idx="3">
                  <c:v>3.2802237272680577</c:v>
                </c:pt>
                <c:pt idx="4">
                  <c:v>4.0660024153421928</c:v>
                </c:pt>
                <c:pt idx="5">
                  <c:v>4.4978334765341241</c:v>
                </c:pt>
                <c:pt idx="6">
                  <c:v>4.8984972212449591</c:v>
                </c:pt>
                <c:pt idx="7">
                  <c:v>4.9676738707399455</c:v>
                </c:pt>
              </c:numCache>
            </c:numRef>
          </c:xVal>
          <c:yVal>
            <c:numRef>
              <c:f>'[Reformer System Results.xlsx]Comparison to previous results'!$AC$12:$AC$19</c:f>
              <c:numCache>
                <c:formatCode>0.000</c:formatCode>
                <c:ptCount val="8"/>
                <c:pt idx="0">
                  <c:v>0.19379470447681194</c:v>
                </c:pt>
                <c:pt idx="1">
                  <c:v>0.27400480294650525</c:v>
                </c:pt>
                <c:pt idx="2">
                  <c:v>0.30233977502467707</c:v>
                </c:pt>
                <c:pt idx="3">
                  <c:v>0.32620625251106278</c:v>
                </c:pt>
                <c:pt idx="4">
                  <c:v>0.33584611234583844</c:v>
                </c:pt>
                <c:pt idx="5">
                  <c:v>0.3240253339254941</c:v>
                </c:pt>
                <c:pt idx="6">
                  <c:v>0.2799209873632536</c:v>
                </c:pt>
                <c:pt idx="7">
                  <c:v>0.26280596671880191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F7D-4BC7-9855-58806514ECED}"/>
            </c:ext>
          </c:extLst>
        </c:ser>
        <c:ser>
          <c:idx val="4"/>
          <c:order val="2"/>
          <c:tx>
            <c:v>MSR 50 bar</c:v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 w="31750">
                <a:solidFill>
                  <a:schemeClr val="accent2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'[Reformer System Results.xlsx]Comparison to previous results'!$AD$29</c:f>
                <c:numCache>
                  <c:formatCode>General</c:formatCode>
                  <c:ptCount val="1"/>
                  <c:pt idx="0">
                    <c:v>7.6662114575064277E-3</c:v>
                  </c:pt>
                </c:numCache>
              </c:numRef>
            </c:plus>
            <c:minus>
              <c:numRef>
                <c:f>'[Reformer System Results.xlsx]Comparison to previous results'!$AD$29</c:f>
                <c:numCache>
                  <c:formatCode>General</c:formatCode>
                  <c:ptCount val="1"/>
                  <c:pt idx="0">
                    <c:v>7.6662114575064277E-3</c:v>
                  </c:pt>
                </c:numCache>
              </c:numRef>
            </c:minus>
          </c:errBars>
          <c:xVal>
            <c:numRef>
              <c:f>'[Reformer System Results.xlsx]Comparison to previous results'!$V$29</c:f>
              <c:numCache>
                <c:formatCode>General</c:formatCode>
                <c:ptCount val="1"/>
                <c:pt idx="0">
                  <c:v>5.3825727521504145</c:v>
                </c:pt>
              </c:numCache>
            </c:numRef>
          </c:xVal>
          <c:yVal>
            <c:numRef>
              <c:f>'[Reformer System Results.xlsx]Comparison to previous results'!$AC$29</c:f>
              <c:numCache>
                <c:formatCode>General</c:formatCode>
                <c:ptCount val="1"/>
                <c:pt idx="0">
                  <c:v>0.33274001496690481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F7D-4BC7-9855-58806514ECED}"/>
            </c:ext>
          </c:extLst>
        </c:ser>
        <c:ser>
          <c:idx val="2"/>
          <c:order val="3"/>
          <c:tx>
            <c:v>HP-TCR</c:v>
          </c:tx>
          <c:spPr>
            <a:ln w="28575">
              <a:noFill/>
            </a:ln>
          </c:spPr>
          <c:marker>
            <c:symbol val="triangle"/>
            <c:size val="7"/>
          </c:marker>
          <c:trendline>
            <c:name>Trendline HP-TCR</c:name>
            <c:spPr>
              <a:ln w="25400">
                <a:solidFill>
                  <a:srgbClr val="92D050"/>
                </a:solidFill>
              </a:ln>
            </c:spPr>
            <c:trendlineType val="poly"/>
            <c:order val="2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'[Reformer System Results.xlsx]Comparison to previous results'!$AD$24:$AD$28</c:f>
                <c:numCache>
                  <c:formatCode>General</c:formatCode>
                  <c:ptCount val="5"/>
                  <c:pt idx="0">
                    <c:v>1.1582656930886323E-2</c:v>
                  </c:pt>
                  <c:pt idx="1">
                    <c:v>8.978301535931767E-3</c:v>
                  </c:pt>
                  <c:pt idx="2">
                    <c:v>9.1856717693724124E-3</c:v>
                  </c:pt>
                  <c:pt idx="3">
                    <c:v>9.2483741323879341E-3</c:v>
                  </c:pt>
                  <c:pt idx="4">
                    <c:v>8.1771355394901941E-3</c:v>
                  </c:pt>
                </c:numCache>
              </c:numRef>
            </c:plus>
            <c:minus>
              <c:numRef>
                <c:f>'[Reformer System Results.xlsx]Comparison to previous results'!$AD$24:$AD$28</c:f>
                <c:numCache>
                  <c:formatCode>General</c:formatCode>
                  <c:ptCount val="5"/>
                  <c:pt idx="0">
                    <c:v>1.1582656930886323E-2</c:v>
                  </c:pt>
                  <c:pt idx="1">
                    <c:v>8.978301535931767E-3</c:v>
                  </c:pt>
                  <c:pt idx="2">
                    <c:v>9.1856717693724124E-3</c:v>
                  </c:pt>
                  <c:pt idx="3">
                    <c:v>9.2483741323879341E-3</c:v>
                  </c:pt>
                  <c:pt idx="4">
                    <c:v>8.1771355394901941E-3</c:v>
                  </c:pt>
                </c:numCache>
              </c:numRef>
            </c:minus>
          </c:errBars>
          <c:xVal>
            <c:numRef>
              <c:f>'[Reformer System Results.xlsx]Comparison to previous results'!$V$24:$V$28</c:f>
              <c:numCache>
                <c:formatCode>0.00</c:formatCode>
                <c:ptCount val="5"/>
                <c:pt idx="0" formatCode="General">
                  <c:v>5.89</c:v>
                </c:pt>
                <c:pt idx="1">
                  <c:v>4.3834585438827061</c:v>
                </c:pt>
                <c:pt idx="2">
                  <c:v>4.8628236765686026</c:v>
                </c:pt>
                <c:pt idx="3">
                  <c:v>5.0521373993841463</c:v>
                </c:pt>
                <c:pt idx="4">
                  <c:v>3.6881515807102438</c:v>
                </c:pt>
              </c:numCache>
            </c:numRef>
          </c:xVal>
          <c:yVal>
            <c:numRef>
              <c:f>'[Reformer System Results.xlsx]Comparison to previous results'!$AC$24:$AC$28</c:f>
              <c:numCache>
                <c:formatCode>General</c:formatCode>
                <c:ptCount val="5"/>
                <c:pt idx="0">
                  <c:v>0.30853481111810682</c:v>
                </c:pt>
                <c:pt idx="1">
                  <c:v>0.31745553040888541</c:v>
                </c:pt>
                <c:pt idx="2">
                  <c:v>0.32343440462053991</c:v>
                </c:pt>
                <c:pt idx="3">
                  <c:v>0.32426965138987718</c:v>
                </c:pt>
                <c:pt idx="4">
                  <c:v>0.28884841188402838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F7D-4BC7-9855-58806514E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551672"/>
        <c:axId val="432552064"/>
      </c:scatterChart>
      <c:valAx>
        <c:axId val="432551672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IMEP [bar]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2552064"/>
        <c:crosses val="autoZero"/>
        <c:crossBetween val="midCat"/>
      </c:valAx>
      <c:valAx>
        <c:axId val="432552064"/>
        <c:scaling>
          <c:orientation val="minMax"/>
          <c:max val="0.35000000000000003"/>
          <c:min val="0.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Indicated Efficiency</a:t>
                </a:r>
              </a:p>
            </c:rich>
          </c:tx>
          <c:layout>
            <c:manualLayout>
              <c:xMode val="edge"/>
              <c:yMode val="edge"/>
              <c:x val="1.1291921843102945E-2"/>
              <c:y val="0.26446862859349024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432551672"/>
        <c:crosses val="autoZero"/>
        <c:crossBetween val="midCat"/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4208365802541249"/>
          <c:y val="0.49641794909191012"/>
          <c:w val="0.56214116654154478"/>
          <c:h val="0.3068290370769323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 algn="ctr" rtl="0">
        <a:defRPr lang="he-IL" sz="1200" b="1" i="0" u="none" strike="noStrike" kern="1200" baseline="0">
          <a:solidFill>
            <a:prstClr val="black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FAD12-9957-4323-914F-CDBB9AAF6081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he-IL"/>
        </a:p>
      </dgm:t>
    </dgm:pt>
    <dgm:pt modelId="{B93BEDF4-DA00-4A8D-A0FA-3386A5DE1AE3}">
      <dgm:prSet custT="1"/>
      <dgm:spPr>
        <a:ln w="38100">
          <a:solidFill>
            <a:schemeClr val="accent2"/>
          </a:solidFill>
        </a:ln>
      </dgm:spPr>
      <dgm:t>
        <a:bodyPr/>
        <a:lstStyle/>
        <a:p>
          <a:pPr rtl="1"/>
          <a:r>
            <a:rPr lang="en-US" sz="1600" u="sng" dirty="0">
              <a:latin typeface="Century Schoolbook" panose="02040604050505020304" pitchFamily="18" charset="0"/>
            </a:rPr>
            <a:t>Wide-spread opinion</a:t>
          </a:r>
          <a:r>
            <a:rPr lang="en-US" sz="1600" dirty="0">
              <a:latin typeface="Century Schoolbook" panose="02040604050505020304" pitchFamily="18" charset="0"/>
            </a:rPr>
            <a:t>:</a:t>
          </a:r>
        </a:p>
        <a:p>
          <a:pPr rtl="1"/>
          <a:r>
            <a:rPr lang="en-US" sz="1600" dirty="0">
              <a:latin typeface="Century Schoolbook" panose="02040604050505020304" pitchFamily="18" charset="0"/>
            </a:rPr>
            <a:t>Carbon-free hydrogen combustion in IC engine should lead to performance improvement and emissions reduction </a:t>
          </a:r>
          <a:endParaRPr lang="he-IL" sz="1600" dirty="0">
            <a:latin typeface="Century Schoolbook" panose="02040604050505020304" pitchFamily="18" charset="0"/>
          </a:endParaRPr>
        </a:p>
      </dgm:t>
    </dgm:pt>
    <dgm:pt modelId="{10B597AD-1416-4E7F-A412-15A4F4A2ABF0}" type="parTrans" cxnId="{0DEAC319-C000-4825-A721-31413B5F860B}">
      <dgm:prSet/>
      <dgm:spPr/>
      <dgm:t>
        <a:bodyPr/>
        <a:lstStyle/>
        <a:p>
          <a:pPr rtl="1"/>
          <a:endParaRPr lang="he-IL"/>
        </a:p>
      </dgm:t>
    </dgm:pt>
    <dgm:pt modelId="{1C03E6E6-E664-4FC9-95D3-871695A20769}" type="sibTrans" cxnId="{0DEAC319-C000-4825-A721-31413B5F860B}">
      <dgm:prSet/>
      <dgm:spPr/>
      <dgm:t>
        <a:bodyPr/>
        <a:lstStyle/>
        <a:p>
          <a:pPr rtl="1"/>
          <a:endParaRPr lang="he-IL"/>
        </a:p>
      </dgm:t>
    </dgm:pt>
    <dgm:pt modelId="{A8F6D6EC-1254-411A-9D6B-BF9FE20C6ED4}" type="pres">
      <dgm:prSet presAssocID="{2CCFAD12-9957-4323-914F-CDBB9AAF6081}" presName="cycle" presStyleCnt="0">
        <dgm:presLayoutVars>
          <dgm:dir/>
          <dgm:resizeHandles val="exact"/>
        </dgm:presLayoutVars>
      </dgm:prSet>
      <dgm:spPr/>
    </dgm:pt>
    <dgm:pt modelId="{BAD6272F-C389-447E-BA7E-F13EC55893B4}" type="pres">
      <dgm:prSet presAssocID="{B93BEDF4-DA00-4A8D-A0FA-3386A5DE1AE3}" presName="node" presStyleLbl="node1" presStyleIdx="0" presStyleCnt="1" custScaleX="1020720" custScaleY="347695" custRadScaleRad="99973" custRadScaleInc="22">
        <dgm:presLayoutVars>
          <dgm:bulletEnabled val="1"/>
        </dgm:presLayoutVars>
      </dgm:prSet>
      <dgm:spPr/>
    </dgm:pt>
  </dgm:ptLst>
  <dgm:cxnLst>
    <dgm:cxn modelId="{05F4FD0D-B980-40CE-BC5D-35893A076D42}" type="presOf" srcId="{2CCFAD12-9957-4323-914F-CDBB9AAF6081}" destId="{A8F6D6EC-1254-411A-9D6B-BF9FE20C6ED4}" srcOrd="0" destOrd="0" presId="urn:microsoft.com/office/officeart/2005/8/layout/cycle2"/>
    <dgm:cxn modelId="{0DEAC319-C000-4825-A721-31413B5F860B}" srcId="{2CCFAD12-9957-4323-914F-CDBB9AAF6081}" destId="{B93BEDF4-DA00-4A8D-A0FA-3386A5DE1AE3}" srcOrd="0" destOrd="0" parTransId="{10B597AD-1416-4E7F-A412-15A4F4A2ABF0}" sibTransId="{1C03E6E6-E664-4FC9-95D3-871695A20769}"/>
    <dgm:cxn modelId="{143A8BD4-3018-4511-B3EE-5E6D6A39D7FD}" type="presOf" srcId="{B93BEDF4-DA00-4A8D-A0FA-3386A5DE1AE3}" destId="{BAD6272F-C389-447E-BA7E-F13EC55893B4}" srcOrd="0" destOrd="0" presId="urn:microsoft.com/office/officeart/2005/8/layout/cycle2"/>
    <dgm:cxn modelId="{986D171B-0629-49EB-9BBA-2158998B4DAC}" type="presParOf" srcId="{A8F6D6EC-1254-411A-9D6B-BF9FE20C6ED4}" destId="{BAD6272F-C389-447E-BA7E-F13EC55893B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CFAD12-9957-4323-914F-CDBB9AAF6081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B93BEDF4-DA00-4A8D-A0FA-3386A5DE1AE3}">
      <dgm:prSet/>
      <dgm:spPr/>
      <dgm:t>
        <a:bodyPr/>
        <a:lstStyle/>
        <a:p>
          <a:pPr rtl="1"/>
          <a:r>
            <a:rPr lang="en-US" b="1" dirty="0">
              <a:latin typeface="Century Schoolbook" panose="02040604050505020304" pitchFamily="18" charset="0"/>
            </a:rPr>
            <a:t>Can be overcome through onboard on-demand hydrogen production</a:t>
          </a:r>
          <a:endParaRPr lang="he-IL" b="1" dirty="0">
            <a:latin typeface="Century Schoolbook" panose="02040604050505020304" pitchFamily="18" charset="0"/>
          </a:endParaRPr>
        </a:p>
      </dgm:t>
    </dgm:pt>
    <dgm:pt modelId="{10B597AD-1416-4E7F-A412-15A4F4A2ABF0}" type="parTrans" cxnId="{0DEAC319-C000-4825-A721-31413B5F860B}">
      <dgm:prSet/>
      <dgm:spPr/>
      <dgm:t>
        <a:bodyPr/>
        <a:lstStyle/>
        <a:p>
          <a:pPr rtl="1"/>
          <a:endParaRPr lang="he-IL"/>
        </a:p>
      </dgm:t>
    </dgm:pt>
    <dgm:pt modelId="{1C03E6E6-E664-4FC9-95D3-871695A20769}" type="sibTrans" cxnId="{0DEAC319-C000-4825-A721-31413B5F860B}">
      <dgm:prSet/>
      <dgm:spPr/>
      <dgm:t>
        <a:bodyPr/>
        <a:lstStyle/>
        <a:p>
          <a:pPr rtl="1"/>
          <a:endParaRPr lang="he-IL"/>
        </a:p>
      </dgm:t>
    </dgm:pt>
    <dgm:pt modelId="{A8F6D6EC-1254-411A-9D6B-BF9FE20C6ED4}" type="pres">
      <dgm:prSet presAssocID="{2CCFAD12-9957-4323-914F-CDBB9AAF6081}" presName="cycle" presStyleCnt="0">
        <dgm:presLayoutVars>
          <dgm:dir/>
          <dgm:resizeHandles val="exact"/>
        </dgm:presLayoutVars>
      </dgm:prSet>
      <dgm:spPr/>
    </dgm:pt>
    <dgm:pt modelId="{BAD6272F-C389-447E-BA7E-F13EC55893B4}" type="pres">
      <dgm:prSet presAssocID="{B93BEDF4-DA00-4A8D-A0FA-3386A5DE1AE3}" presName="node" presStyleLbl="node1" presStyleIdx="0" presStyleCnt="1" custScaleX="1020720" custScaleY="347695" custRadScaleRad="99973" custRadScaleInc="22">
        <dgm:presLayoutVars>
          <dgm:bulletEnabled val="1"/>
        </dgm:presLayoutVars>
      </dgm:prSet>
      <dgm:spPr/>
    </dgm:pt>
  </dgm:ptLst>
  <dgm:cxnLst>
    <dgm:cxn modelId="{05F4FD0D-B980-40CE-BC5D-35893A076D42}" type="presOf" srcId="{2CCFAD12-9957-4323-914F-CDBB9AAF6081}" destId="{A8F6D6EC-1254-411A-9D6B-BF9FE20C6ED4}" srcOrd="0" destOrd="0" presId="urn:microsoft.com/office/officeart/2005/8/layout/cycle2"/>
    <dgm:cxn modelId="{0DEAC319-C000-4825-A721-31413B5F860B}" srcId="{2CCFAD12-9957-4323-914F-CDBB9AAF6081}" destId="{B93BEDF4-DA00-4A8D-A0FA-3386A5DE1AE3}" srcOrd="0" destOrd="0" parTransId="{10B597AD-1416-4E7F-A412-15A4F4A2ABF0}" sibTransId="{1C03E6E6-E664-4FC9-95D3-871695A20769}"/>
    <dgm:cxn modelId="{143A8BD4-3018-4511-B3EE-5E6D6A39D7FD}" type="presOf" srcId="{B93BEDF4-DA00-4A8D-A0FA-3386A5DE1AE3}" destId="{BAD6272F-C389-447E-BA7E-F13EC55893B4}" srcOrd="0" destOrd="0" presId="urn:microsoft.com/office/officeart/2005/8/layout/cycle2"/>
    <dgm:cxn modelId="{986D171B-0629-49EB-9BBA-2158998B4DAC}" type="presParOf" srcId="{A8F6D6EC-1254-411A-9D6B-BF9FE20C6ED4}" destId="{BAD6272F-C389-447E-BA7E-F13EC55893B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AFB0B5-F1A6-43CA-BF76-E23865F78B84}" type="doc">
      <dgm:prSet loTypeId="urn:microsoft.com/office/officeart/2005/8/layout/radial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C9421E0A-3D4C-41A5-9AC0-ED04FADF3BA1}">
      <dgm:prSet phldrT="[טקסט]" phldr="0" custT="1"/>
      <dgm:spPr/>
      <dgm:t>
        <a:bodyPr/>
        <a:lstStyle/>
        <a:p>
          <a:pPr rtl="1"/>
          <a:r>
            <a:rPr lang="en-US" sz="1200" b="1" dirty="0">
              <a:latin typeface="Century Schoolbook" panose="02040604050505020304" pitchFamily="18" charset="0"/>
            </a:rPr>
            <a:t>Particle Formation in a DI ICE</a:t>
          </a:r>
          <a:endParaRPr lang="he-IL" sz="1200" b="1" dirty="0">
            <a:latin typeface="Century Schoolbook" panose="02040604050505020304" pitchFamily="18" charset="0"/>
          </a:endParaRPr>
        </a:p>
      </dgm:t>
    </dgm:pt>
    <dgm:pt modelId="{7A9EAA4C-1558-48BC-8E67-844EC6C7FC77}" type="parTrans" cxnId="{071EFFAC-72CE-415F-8747-EB2DA2DBF702}">
      <dgm:prSet/>
      <dgm:spPr/>
      <dgm:t>
        <a:bodyPr/>
        <a:lstStyle/>
        <a:p>
          <a:pPr rtl="1"/>
          <a:endParaRPr lang="he-IL"/>
        </a:p>
      </dgm:t>
    </dgm:pt>
    <dgm:pt modelId="{6C2F6F32-F5F6-438D-9A0C-CC043B6DB316}" type="sibTrans" cxnId="{071EFFAC-72CE-415F-8747-EB2DA2DBF702}">
      <dgm:prSet/>
      <dgm:spPr/>
      <dgm:t>
        <a:bodyPr/>
        <a:lstStyle/>
        <a:p>
          <a:pPr rtl="1"/>
          <a:endParaRPr lang="he-IL"/>
        </a:p>
      </dgm:t>
    </dgm:pt>
    <dgm:pt modelId="{7CC5BF0F-3B61-4D33-97BD-396A9C4FE281}">
      <dgm:prSet phldrT="[טקסט]" custT="1"/>
      <dgm:spPr/>
      <dgm:t>
        <a:bodyPr/>
        <a:lstStyle/>
        <a:p>
          <a:pPr rtl="1"/>
          <a:r>
            <a:rPr lang="en-US" sz="800" b="1" dirty="0">
              <a:latin typeface="Century Schoolbook" panose="02040604050505020304" pitchFamily="18" charset="0"/>
            </a:rPr>
            <a:t>Flame Quenching Distance</a:t>
          </a:r>
          <a:endParaRPr lang="he-IL" sz="800" b="1" dirty="0">
            <a:latin typeface="Century Schoolbook" panose="02040604050505020304" pitchFamily="18" charset="0"/>
          </a:endParaRPr>
        </a:p>
      </dgm:t>
    </dgm:pt>
    <dgm:pt modelId="{41082BDC-09CD-41DB-888F-D2E3A79F2F67}" type="parTrans" cxnId="{46C32962-33E6-4B4D-A40D-6E7C7D616116}">
      <dgm:prSet/>
      <dgm:spPr/>
      <dgm:t>
        <a:bodyPr/>
        <a:lstStyle/>
        <a:p>
          <a:pPr rtl="1"/>
          <a:endParaRPr lang="he-IL"/>
        </a:p>
      </dgm:t>
    </dgm:pt>
    <dgm:pt modelId="{EA37F6D8-61B7-436E-B3C7-83EB381323B9}" type="sibTrans" cxnId="{46C32962-33E6-4B4D-A40D-6E7C7D616116}">
      <dgm:prSet/>
      <dgm:spPr/>
      <dgm:t>
        <a:bodyPr/>
        <a:lstStyle/>
        <a:p>
          <a:pPr rtl="1"/>
          <a:endParaRPr lang="he-IL"/>
        </a:p>
      </dgm:t>
    </dgm:pt>
    <dgm:pt modelId="{F01426DF-E61C-434C-9968-26EE823C5597}">
      <dgm:prSet phldrT="[טקסט]" custT="1"/>
      <dgm:spPr/>
      <dgm:t>
        <a:bodyPr/>
        <a:lstStyle/>
        <a:p>
          <a:pPr rtl="1"/>
          <a:r>
            <a:rPr lang="en-US" sz="800" b="1" dirty="0">
              <a:latin typeface="Century Schoolbook" panose="02040604050505020304" pitchFamily="18" charset="0"/>
            </a:rPr>
            <a:t>Fuel Carbon Content</a:t>
          </a:r>
          <a:endParaRPr lang="he-IL" sz="800" b="1" dirty="0">
            <a:latin typeface="Century Schoolbook" panose="02040604050505020304" pitchFamily="18" charset="0"/>
          </a:endParaRPr>
        </a:p>
      </dgm:t>
    </dgm:pt>
    <dgm:pt modelId="{39E49AFD-1D06-4000-AE00-50C75A7BBD36}" type="parTrans" cxnId="{F0E34224-2C5A-4507-8AB6-F27AE5A78CAA}">
      <dgm:prSet/>
      <dgm:spPr/>
      <dgm:t>
        <a:bodyPr/>
        <a:lstStyle/>
        <a:p>
          <a:pPr rtl="1"/>
          <a:endParaRPr lang="he-IL"/>
        </a:p>
      </dgm:t>
    </dgm:pt>
    <dgm:pt modelId="{1217C8FF-31B1-473E-9B71-F7E6F6630C50}" type="sibTrans" cxnId="{F0E34224-2C5A-4507-8AB6-F27AE5A78CAA}">
      <dgm:prSet/>
      <dgm:spPr/>
      <dgm:t>
        <a:bodyPr/>
        <a:lstStyle/>
        <a:p>
          <a:pPr rtl="1"/>
          <a:endParaRPr lang="he-IL"/>
        </a:p>
      </dgm:t>
    </dgm:pt>
    <dgm:pt modelId="{57D1E993-DF70-463C-B050-3865F11357C4}">
      <dgm:prSet phldrT="[טקסט]" custT="1"/>
      <dgm:spPr/>
      <dgm:t>
        <a:bodyPr/>
        <a:lstStyle/>
        <a:p>
          <a:pPr rtl="1"/>
          <a:r>
            <a:rPr lang="en-US" sz="800" b="1" dirty="0">
              <a:latin typeface="Century Schoolbook" panose="02040604050505020304" pitchFamily="18" charset="0"/>
            </a:rPr>
            <a:t>Injection Duration</a:t>
          </a:r>
          <a:endParaRPr lang="he-IL" sz="800" b="1" dirty="0">
            <a:latin typeface="Century Schoolbook" panose="02040604050505020304" pitchFamily="18" charset="0"/>
          </a:endParaRPr>
        </a:p>
      </dgm:t>
    </dgm:pt>
    <dgm:pt modelId="{EE9F7616-7379-48E7-9F1D-A233F27589EE}" type="parTrans" cxnId="{EB8B6CB2-3963-45E4-B479-784AB12C53CC}">
      <dgm:prSet/>
      <dgm:spPr/>
      <dgm:t>
        <a:bodyPr/>
        <a:lstStyle/>
        <a:p>
          <a:pPr rtl="1"/>
          <a:endParaRPr lang="he-IL"/>
        </a:p>
      </dgm:t>
    </dgm:pt>
    <dgm:pt modelId="{590CCDB4-22B9-4E6C-92F8-4DA405F3F08A}" type="sibTrans" cxnId="{EB8B6CB2-3963-45E4-B479-784AB12C53CC}">
      <dgm:prSet/>
      <dgm:spPr/>
      <dgm:t>
        <a:bodyPr/>
        <a:lstStyle/>
        <a:p>
          <a:pPr rtl="1"/>
          <a:endParaRPr lang="he-IL"/>
        </a:p>
      </dgm:t>
    </dgm:pt>
    <dgm:pt modelId="{494EC03A-D688-4CBF-875C-DD944BE302EB}" type="pres">
      <dgm:prSet presAssocID="{D0AFB0B5-F1A6-43CA-BF76-E23865F78B84}" presName="composite" presStyleCnt="0">
        <dgm:presLayoutVars>
          <dgm:chMax val="1"/>
          <dgm:dir/>
          <dgm:resizeHandles val="exact"/>
        </dgm:presLayoutVars>
      </dgm:prSet>
      <dgm:spPr/>
    </dgm:pt>
    <dgm:pt modelId="{993CD90A-C18C-4FD5-832F-34426AF3B3F6}" type="pres">
      <dgm:prSet presAssocID="{D0AFB0B5-F1A6-43CA-BF76-E23865F78B84}" presName="radial" presStyleCnt="0">
        <dgm:presLayoutVars>
          <dgm:animLvl val="ctr"/>
        </dgm:presLayoutVars>
      </dgm:prSet>
      <dgm:spPr/>
    </dgm:pt>
    <dgm:pt modelId="{926CA246-7B6C-48B7-B390-0398A7192D7A}" type="pres">
      <dgm:prSet presAssocID="{C9421E0A-3D4C-41A5-9AC0-ED04FADF3BA1}" presName="centerShape" presStyleLbl="vennNode1" presStyleIdx="0" presStyleCnt="4"/>
      <dgm:spPr/>
    </dgm:pt>
    <dgm:pt modelId="{44488B05-C815-46B9-8D1F-AA366EA9AD7C}" type="pres">
      <dgm:prSet presAssocID="{7CC5BF0F-3B61-4D33-97BD-396A9C4FE281}" presName="node" presStyleLbl="vennNode1" presStyleIdx="1" presStyleCnt="4">
        <dgm:presLayoutVars>
          <dgm:bulletEnabled val="1"/>
        </dgm:presLayoutVars>
      </dgm:prSet>
      <dgm:spPr/>
    </dgm:pt>
    <dgm:pt modelId="{28ED6D26-360E-4281-9DA2-8C18FBCD3A04}" type="pres">
      <dgm:prSet presAssocID="{F01426DF-E61C-434C-9968-26EE823C5597}" presName="node" presStyleLbl="vennNode1" presStyleIdx="2" presStyleCnt="4">
        <dgm:presLayoutVars>
          <dgm:bulletEnabled val="1"/>
        </dgm:presLayoutVars>
      </dgm:prSet>
      <dgm:spPr/>
    </dgm:pt>
    <dgm:pt modelId="{D6A11B1E-64D3-490E-9ABF-C09F3BCE82CB}" type="pres">
      <dgm:prSet presAssocID="{57D1E993-DF70-463C-B050-3865F11357C4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6938B108-3AB6-4BEE-ACCF-1009B22E13B8}" type="presOf" srcId="{C9421E0A-3D4C-41A5-9AC0-ED04FADF3BA1}" destId="{926CA246-7B6C-48B7-B390-0398A7192D7A}" srcOrd="0" destOrd="0" presId="urn:microsoft.com/office/officeart/2005/8/layout/radial3"/>
    <dgm:cxn modelId="{345F940B-8A7C-48D2-A300-2D05A6E77AC0}" type="presOf" srcId="{F01426DF-E61C-434C-9968-26EE823C5597}" destId="{28ED6D26-360E-4281-9DA2-8C18FBCD3A04}" srcOrd="0" destOrd="0" presId="urn:microsoft.com/office/officeart/2005/8/layout/radial3"/>
    <dgm:cxn modelId="{F0E34224-2C5A-4507-8AB6-F27AE5A78CAA}" srcId="{C9421E0A-3D4C-41A5-9AC0-ED04FADF3BA1}" destId="{F01426DF-E61C-434C-9968-26EE823C5597}" srcOrd="1" destOrd="0" parTransId="{39E49AFD-1D06-4000-AE00-50C75A7BBD36}" sibTransId="{1217C8FF-31B1-473E-9B71-F7E6F6630C50}"/>
    <dgm:cxn modelId="{3F076D61-DB7D-486C-91BE-107A357174FB}" type="presOf" srcId="{7CC5BF0F-3B61-4D33-97BD-396A9C4FE281}" destId="{44488B05-C815-46B9-8D1F-AA366EA9AD7C}" srcOrd="0" destOrd="0" presId="urn:microsoft.com/office/officeart/2005/8/layout/radial3"/>
    <dgm:cxn modelId="{46C32962-33E6-4B4D-A40D-6E7C7D616116}" srcId="{C9421E0A-3D4C-41A5-9AC0-ED04FADF3BA1}" destId="{7CC5BF0F-3B61-4D33-97BD-396A9C4FE281}" srcOrd="0" destOrd="0" parTransId="{41082BDC-09CD-41DB-888F-D2E3A79F2F67}" sibTransId="{EA37F6D8-61B7-436E-B3C7-83EB381323B9}"/>
    <dgm:cxn modelId="{A62E7249-FA4F-48B7-952F-408ED4012645}" type="presOf" srcId="{D0AFB0B5-F1A6-43CA-BF76-E23865F78B84}" destId="{494EC03A-D688-4CBF-875C-DD944BE302EB}" srcOrd="0" destOrd="0" presId="urn:microsoft.com/office/officeart/2005/8/layout/radial3"/>
    <dgm:cxn modelId="{071EFFAC-72CE-415F-8747-EB2DA2DBF702}" srcId="{D0AFB0B5-F1A6-43CA-BF76-E23865F78B84}" destId="{C9421E0A-3D4C-41A5-9AC0-ED04FADF3BA1}" srcOrd="0" destOrd="0" parTransId="{7A9EAA4C-1558-48BC-8E67-844EC6C7FC77}" sibTransId="{6C2F6F32-F5F6-438D-9A0C-CC043B6DB316}"/>
    <dgm:cxn modelId="{EB8B6CB2-3963-45E4-B479-784AB12C53CC}" srcId="{C9421E0A-3D4C-41A5-9AC0-ED04FADF3BA1}" destId="{57D1E993-DF70-463C-B050-3865F11357C4}" srcOrd="2" destOrd="0" parTransId="{EE9F7616-7379-48E7-9F1D-A233F27589EE}" sibTransId="{590CCDB4-22B9-4E6C-92F8-4DA405F3F08A}"/>
    <dgm:cxn modelId="{7C01C8B2-69C7-4888-9BC9-255966D39DC6}" type="presOf" srcId="{57D1E993-DF70-463C-B050-3865F11357C4}" destId="{D6A11B1E-64D3-490E-9ABF-C09F3BCE82CB}" srcOrd="0" destOrd="0" presId="urn:microsoft.com/office/officeart/2005/8/layout/radial3"/>
    <dgm:cxn modelId="{0B232F3D-B1B9-4B77-81DD-2B323C5A48FC}" type="presParOf" srcId="{494EC03A-D688-4CBF-875C-DD944BE302EB}" destId="{993CD90A-C18C-4FD5-832F-34426AF3B3F6}" srcOrd="0" destOrd="0" presId="urn:microsoft.com/office/officeart/2005/8/layout/radial3"/>
    <dgm:cxn modelId="{CCBF65F6-02B6-4DD0-A789-38C88E6E185E}" type="presParOf" srcId="{993CD90A-C18C-4FD5-832F-34426AF3B3F6}" destId="{926CA246-7B6C-48B7-B390-0398A7192D7A}" srcOrd="0" destOrd="0" presId="urn:microsoft.com/office/officeart/2005/8/layout/radial3"/>
    <dgm:cxn modelId="{9DD89EC9-EEB2-4F4E-AC1E-4F466E8A5470}" type="presParOf" srcId="{993CD90A-C18C-4FD5-832F-34426AF3B3F6}" destId="{44488B05-C815-46B9-8D1F-AA366EA9AD7C}" srcOrd="1" destOrd="0" presId="urn:microsoft.com/office/officeart/2005/8/layout/radial3"/>
    <dgm:cxn modelId="{FD0BA5BD-FD4E-48B7-9D1D-414062B21AFB}" type="presParOf" srcId="{993CD90A-C18C-4FD5-832F-34426AF3B3F6}" destId="{28ED6D26-360E-4281-9DA2-8C18FBCD3A04}" srcOrd="2" destOrd="0" presId="urn:microsoft.com/office/officeart/2005/8/layout/radial3"/>
    <dgm:cxn modelId="{B92B4246-B763-4185-B348-970B4A5152F6}" type="presParOf" srcId="{993CD90A-C18C-4FD5-832F-34426AF3B3F6}" destId="{D6A11B1E-64D3-490E-9ABF-C09F3BCE82C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6272F-C389-447E-BA7E-F13EC55893B4}">
      <dsp:nvSpPr>
        <dsp:cNvPr id="0" name=""/>
        <dsp:cNvSpPr/>
      </dsp:nvSpPr>
      <dsp:spPr>
        <a:xfrm>
          <a:off x="3690" y="163078"/>
          <a:ext cx="5185297" cy="17663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>
              <a:latin typeface="Century Schoolbook" panose="02040604050505020304" pitchFamily="18" charset="0"/>
            </a:rPr>
            <a:t>Wide-spread opinion</a:t>
          </a:r>
          <a:r>
            <a:rPr lang="en-US" sz="1600" kern="1200" dirty="0">
              <a:latin typeface="Century Schoolbook" panose="02040604050505020304" pitchFamily="18" charset="0"/>
            </a:rPr>
            <a:t>: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Schoolbook" panose="02040604050505020304" pitchFamily="18" charset="0"/>
            </a:rPr>
            <a:t>Carbon-free hydrogen combustion in IC engine should lead to performance improvement and emissions reduction </a:t>
          </a:r>
          <a:endParaRPr lang="he-IL" sz="1600" kern="1200" dirty="0">
            <a:latin typeface="Century Schoolbook" panose="02040604050505020304" pitchFamily="18" charset="0"/>
          </a:endParaRPr>
        </a:p>
      </dsp:txBody>
      <dsp:txXfrm>
        <a:off x="763059" y="421747"/>
        <a:ext cx="3666559" cy="1248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6272F-C389-447E-BA7E-F13EC55893B4}">
      <dsp:nvSpPr>
        <dsp:cNvPr id="0" name=""/>
        <dsp:cNvSpPr/>
      </dsp:nvSpPr>
      <dsp:spPr>
        <a:xfrm>
          <a:off x="3160" y="141304"/>
          <a:ext cx="4440565" cy="15126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entury Schoolbook" panose="02040604050505020304" pitchFamily="18" charset="0"/>
            </a:rPr>
            <a:t>Can be overcome through onboard on-demand hydrogen production</a:t>
          </a:r>
          <a:endParaRPr lang="he-IL" sz="1800" b="1" kern="1200" dirty="0">
            <a:latin typeface="Century Schoolbook" panose="02040604050505020304" pitchFamily="18" charset="0"/>
          </a:endParaRPr>
        </a:p>
      </dsp:txBody>
      <dsp:txXfrm>
        <a:off x="653466" y="362822"/>
        <a:ext cx="3139953" cy="1069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CA246-7B6C-48B7-B390-0398A7192D7A}">
      <dsp:nvSpPr>
        <dsp:cNvPr id="0" name=""/>
        <dsp:cNvSpPr/>
      </dsp:nvSpPr>
      <dsp:spPr>
        <a:xfrm>
          <a:off x="1603853" y="954348"/>
          <a:ext cx="2002245" cy="200224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Schoolbook" panose="02040604050505020304" pitchFamily="18" charset="0"/>
            </a:rPr>
            <a:t>Particle Formation in a DI ICE</a:t>
          </a:r>
          <a:endParaRPr lang="he-IL" sz="1200" b="1" kern="1200" dirty="0">
            <a:latin typeface="Century Schoolbook" panose="02040604050505020304" pitchFamily="18" charset="0"/>
          </a:endParaRPr>
        </a:p>
      </dsp:txBody>
      <dsp:txXfrm>
        <a:off x="1897075" y="1247570"/>
        <a:ext cx="1415801" cy="1415801"/>
      </dsp:txXfrm>
    </dsp:sp>
    <dsp:sp modelId="{44488B05-C815-46B9-8D1F-AA366EA9AD7C}">
      <dsp:nvSpPr>
        <dsp:cNvPr id="0" name=""/>
        <dsp:cNvSpPr/>
      </dsp:nvSpPr>
      <dsp:spPr>
        <a:xfrm>
          <a:off x="2104415" y="152261"/>
          <a:ext cx="1001122" cy="1001122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Century Schoolbook" panose="02040604050505020304" pitchFamily="18" charset="0"/>
            </a:rPr>
            <a:t>Flame Quenching Distance</a:t>
          </a:r>
          <a:endParaRPr lang="he-IL" sz="800" b="1" kern="1200" dirty="0">
            <a:latin typeface="Century Schoolbook" panose="02040604050505020304" pitchFamily="18" charset="0"/>
          </a:endParaRPr>
        </a:p>
      </dsp:txBody>
      <dsp:txXfrm>
        <a:off x="2251026" y="298872"/>
        <a:ext cx="707900" cy="707900"/>
      </dsp:txXfrm>
    </dsp:sp>
    <dsp:sp modelId="{28ED6D26-360E-4281-9DA2-8C18FBCD3A04}">
      <dsp:nvSpPr>
        <dsp:cNvPr id="0" name=""/>
        <dsp:cNvSpPr/>
      </dsp:nvSpPr>
      <dsp:spPr>
        <a:xfrm>
          <a:off x="3232541" y="2106233"/>
          <a:ext cx="1001122" cy="1001122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Century Schoolbook" panose="02040604050505020304" pitchFamily="18" charset="0"/>
            </a:rPr>
            <a:t>Fuel Carbon Content</a:t>
          </a:r>
          <a:endParaRPr lang="he-IL" sz="800" b="1" kern="1200" dirty="0">
            <a:latin typeface="Century Schoolbook" panose="02040604050505020304" pitchFamily="18" charset="0"/>
          </a:endParaRPr>
        </a:p>
      </dsp:txBody>
      <dsp:txXfrm>
        <a:off x="3379152" y="2252844"/>
        <a:ext cx="707900" cy="707900"/>
      </dsp:txXfrm>
    </dsp:sp>
    <dsp:sp modelId="{D6A11B1E-64D3-490E-9ABF-C09F3BCE82CB}">
      <dsp:nvSpPr>
        <dsp:cNvPr id="0" name=""/>
        <dsp:cNvSpPr/>
      </dsp:nvSpPr>
      <dsp:spPr>
        <a:xfrm>
          <a:off x="976288" y="2106233"/>
          <a:ext cx="1001122" cy="1001122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Century Schoolbook" panose="02040604050505020304" pitchFamily="18" charset="0"/>
            </a:rPr>
            <a:t>Injection Duration</a:t>
          </a:r>
          <a:endParaRPr lang="he-IL" sz="800" b="1" kern="1200" dirty="0">
            <a:latin typeface="Century Schoolbook" panose="02040604050505020304" pitchFamily="18" charset="0"/>
          </a:endParaRPr>
        </a:p>
      </dsp:txBody>
      <dsp:txXfrm>
        <a:off x="1122899" y="2252844"/>
        <a:ext cx="707900" cy="707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10277-8B6B-4199-97F6-F52C966A335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D93B3-AA37-44A1-A984-89505DF4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D93B3-AA37-44A1-A984-89505DF47A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D93B3-AA37-44A1-A984-89505DF47A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4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D93B3-AA37-44A1-A984-89505DF47A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7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D93B3-AA37-44A1-A984-89505DF47A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1075" y="2724151"/>
            <a:ext cx="5926873" cy="10159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1075" y="3868616"/>
            <a:ext cx="5926873" cy="1274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A1591A-FDEB-2B47-B0D5-63E9BC3C7A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38150"/>
            <a:ext cx="9144000" cy="228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on icon to insert the 1200x300 event banner jpg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628B42-8455-CB41-8130-60D681F7AB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97775" y="4140200"/>
            <a:ext cx="1263650" cy="77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8F84E-51A0-47E2-859B-586DA888F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35129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7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7ED680-4E24-5E42-813F-8D69D70754C3}"/>
              </a:ext>
            </a:extLst>
          </p:cNvPr>
          <p:cNvCxnSpPr>
            <a:cxnSpLocks/>
          </p:cNvCxnSpPr>
          <p:nvPr userDrawn="1"/>
        </p:nvCxnSpPr>
        <p:spPr>
          <a:xfrm>
            <a:off x="381000" y="742950"/>
            <a:ext cx="8369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142FE0B-CA9C-6D4A-AA86-A90F58A9FAEA}"/>
              </a:ext>
            </a:extLst>
          </p:cNvPr>
          <p:cNvSpPr/>
          <p:nvPr userDrawn="1"/>
        </p:nvSpPr>
        <p:spPr>
          <a:xfrm>
            <a:off x="6886096" y="4797907"/>
            <a:ext cx="19637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8D8A4392-6EB1-D247-92EE-538B37AF4DD6}" type="slidenum">
              <a:rPr lang="en-US" sz="800" smtClean="0"/>
              <a:pPr algn="r"/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icture Placeholder 27">
            <a:extLst>
              <a:ext uri="{FF2B5EF4-FFF2-40B4-BE49-F238E27FC236}">
                <a16:creationId xmlns:a16="http://schemas.microsoft.com/office/drawing/2014/main" id="{F587ECC2-BEA7-CE45-BA8A-9F3D79FAC6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000" y="931915"/>
            <a:ext cx="8382000" cy="3694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 or click on icon to add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F0D1E-08F8-48A1-865D-D51AE1CA32B0}"/>
              </a:ext>
            </a:extLst>
          </p:cNvPr>
          <p:cNvSpPr/>
          <p:nvPr userDrawn="1"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DA10AE-5F6F-4D29-B46C-DF5FC875C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35129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2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0F73C7-FE57-3D4F-9510-8AE55C769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9" b="-169"/>
          <a:stretch/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733550"/>
            <a:ext cx="7772400" cy="2628900"/>
          </a:xfrm>
        </p:spPr>
        <p:txBody>
          <a:bodyPr/>
          <a:lstStyle>
            <a:lvl1pPr marL="0" indent="0" eaLnBrk="1" fontAlgn="auto" hangingPunct="1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46075" indent="-342900" eaLnBrk="1" fontAlgn="auto" hangingPunct="1">
              <a:spcBef>
                <a:spcPts val="0"/>
              </a:spcBef>
              <a:defRPr sz="1800">
                <a:solidFill>
                  <a:schemeClr val="tx1"/>
                </a:solidFill>
              </a:defRPr>
            </a:lvl3pPr>
            <a:lvl4pPr marL="636588" indent="-342900" eaLnBrk="1" fontAlgn="auto" hangingPunct="1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511175" indent="0" eaLnBrk="1" fontAlgn="auto" hangingPunct="1">
              <a:spcBef>
                <a:spcPts val="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5pPr>
          </a:lstStyle>
          <a:p>
            <a:pPr marL="0" indent="0" eaLnBrk="1" fontAlgn="auto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000" dirty="0">
                <a:ea typeface="+mn-ea"/>
                <a:cs typeface="Arial"/>
              </a:rPr>
              <a:t>Here is my headline</a:t>
            </a:r>
          </a:p>
          <a:p>
            <a:pPr marL="346075" lvl="2" indent="-342900" eaLnBrk="1" fontAlgn="auto" hangingPunct="1">
              <a:spcBef>
                <a:spcPts val="0"/>
              </a:spcBef>
              <a:defRPr/>
            </a:pPr>
            <a:r>
              <a:rPr lang="en-US" sz="1800" dirty="0">
                <a:ea typeface="+mn-ea"/>
                <a:cs typeface="Arial"/>
              </a:rPr>
              <a:t>This is my B1 bullet (18pt font)</a:t>
            </a:r>
          </a:p>
          <a:p>
            <a:pPr marL="636588" lvl="3" indent="-342900" eaLnBrk="1" fontAlgn="auto" hangingPunct="1">
              <a:spcBef>
                <a:spcPts val="0"/>
              </a:spcBef>
              <a:defRPr/>
            </a:pPr>
            <a:r>
              <a:rPr lang="en-US" sz="1600" dirty="0">
                <a:ea typeface="+mn-ea"/>
                <a:cs typeface="Arial"/>
              </a:rPr>
              <a:t>This is my B2 bullet (16pt font)</a:t>
            </a:r>
          </a:p>
          <a:p>
            <a:pPr marL="854075" lvl="4" indent="-342900" eaLnBrk="1" fontAlgn="auto" hangingPunct="1">
              <a:spcBef>
                <a:spcPts val="0"/>
              </a:spcBef>
              <a:defRPr/>
            </a:pPr>
            <a:r>
              <a:rPr lang="en-US" sz="1600" dirty="0">
                <a:ea typeface="+mn-ea"/>
                <a:cs typeface="Arial"/>
              </a:rPr>
              <a:t>This is my B3 bullet ( 16pt font)</a:t>
            </a:r>
          </a:p>
          <a:p>
            <a:pPr marL="511175" lvl="4" indent="0" eaLnBrk="1" fontAlgn="auto" hangingPunct="1">
              <a:spcBef>
                <a:spcPts val="0"/>
              </a:spcBef>
              <a:buFont typeface="Arial" charset="0"/>
              <a:buNone/>
              <a:defRPr/>
            </a:pPr>
            <a:endParaRPr lang="en-US" sz="1600" dirty="0">
              <a:ea typeface="ＭＳ Ｐゴシック" charset="0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1016636"/>
            <a:ext cx="7772400" cy="50292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721F608-FE18-410E-9C67-B01AB1DC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/>
              <a:t>Oral presentation only</a:t>
            </a:r>
          </a:p>
        </p:txBody>
      </p:sp>
    </p:spTree>
    <p:extLst>
      <p:ext uri="{BB962C8B-B14F-4D97-AF65-F5344CB8AC3E}">
        <p14:creationId xmlns:p14="http://schemas.microsoft.com/office/powerpoint/2010/main" val="3294074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2960" y="2707481"/>
            <a:ext cx="7543800" cy="943546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5038" y="3760089"/>
            <a:ext cx="7543800" cy="5810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15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3449333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WCX</a:t>
            </a:r>
            <a:r>
              <a:rPr lang="en-US" baseline="30000" dirty="0"/>
              <a:t>TM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B1BF91A-F2EA-44C0-A83E-244DD3E01D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090" y="215912"/>
            <a:ext cx="947738" cy="58102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SAE paper #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2382" y="4485367"/>
            <a:ext cx="9141619" cy="65813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67300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214953"/>
            <a:ext cx="7543800" cy="978831"/>
          </a:xfrm>
        </p:spPr>
        <p:txBody>
          <a:bodyPr>
            <a:normAutofit/>
          </a:bodyPr>
          <a:lstStyle>
            <a:lvl1pPr>
              <a:defRPr sz="27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28751"/>
            <a:ext cx="7543800" cy="2973069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F53258-D5D4-43AD-A129-486BEE29D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90" y="224178"/>
            <a:ext cx="2965070" cy="9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0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9880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90675"/>
            <a:ext cx="3479802" cy="28111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6958" y="1590675"/>
            <a:ext cx="3479802" cy="28111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Photo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063C24E-9D7D-4271-BABB-F4B02D715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90" y="224178"/>
            <a:ext cx="2965070" cy="9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10D30E0-4AD3-430D-B128-01C5F8792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35129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6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 userDrawn="1"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81151"/>
            <a:ext cx="7543800" cy="28206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895149" y="1323023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3819" y="4835129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WCX</a:t>
            </a:r>
            <a:r>
              <a:rPr lang="en-US" baseline="30000" dirty="0"/>
              <a:t>TM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59" y="4835129"/>
            <a:ext cx="51136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SAE Paper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186" y="4835129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1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38" baseline="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68580" indent="-68580" algn="l" defTabSz="685800" rtl="0" eaLnBrk="1" latinLnBrk="0" hangingPunct="1">
        <a:lnSpc>
          <a:spcPct val="11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288036" indent="-137160" algn="l" defTabSz="685800" rtl="0" eaLnBrk="1" latinLnBrk="0" hangingPunct="1">
        <a:lnSpc>
          <a:spcPct val="11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425196" indent="-137160" algn="l" defTabSz="685800" rtl="0" eaLnBrk="1" latinLnBrk="0" hangingPunct="1">
        <a:lnSpc>
          <a:spcPct val="11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562356" indent="-137160" algn="l" defTabSz="685800" rtl="0" eaLnBrk="1" latinLnBrk="0" hangingPunct="1">
        <a:lnSpc>
          <a:spcPct val="11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699516" indent="-137160" algn="l" defTabSz="685800" rtl="0" eaLnBrk="1" latinLnBrk="0" hangingPunct="1">
        <a:lnSpc>
          <a:spcPct val="11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7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0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5" Type="http://schemas.microsoft.com/office/2007/relationships/hdphoto" Target="../media/hdphoto10.wdp"/><Relationship Id="rId10" Type="http://schemas.openxmlformats.org/officeDocument/2006/relationships/image" Target="../media/image10.jp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43.png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0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mailto:tartak@technion.ac.i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0.jpg"/><Relationship Id="rId4" Type="http://schemas.openxmlformats.org/officeDocument/2006/relationships/image" Target="../media/image12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microsoft.com/office/2007/relationships/hdphoto" Target="../media/hdphoto5.wdp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C796-0CA4-4750-8FB3-5609DD832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444" y="1698643"/>
            <a:ext cx="8124742" cy="134993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Fundamental Hydrogen-Air Mixing, Combustion and Particulate Formation Processes in H</a:t>
            </a:r>
            <a:r>
              <a:rPr lang="en-US" sz="2400" baseline="-25000" dirty="0">
                <a:solidFill>
                  <a:srgbClr val="002060"/>
                </a:solidFill>
                <a:latin typeface="Century Schoolbook" panose="020406040505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ICE:</a:t>
            </a:r>
            <a:br>
              <a:rPr lang="en-US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r>
              <a:rPr lang="en-US" sz="2400" b="1" dirty="0">
                <a:solidFill>
                  <a:srgbClr val="00B0F0"/>
                </a:solidFill>
                <a:latin typeface="Century Schoolbook" panose="02040604050505020304" pitchFamily="18" charset="0"/>
              </a:rPr>
              <a:t>Particle Formation in Hydrogen Combustion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282AE-B726-4B5C-807F-9D7741972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444" y="3480580"/>
            <a:ext cx="8602462" cy="108240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300" b="1" dirty="0">
                <a:latin typeface="Century Schoolbook" panose="02040604050505020304" pitchFamily="18" charset="0"/>
              </a:rPr>
              <a:t>Leonid Tartakovsky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latin typeface="Century Schoolbook" panose="02040604050505020304" pitchFamily="18" charset="0"/>
              </a:rPr>
              <a:t>Director, Internal Combustion Engines Laboratory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latin typeface="Century Schoolbook" panose="02040604050505020304" pitchFamily="18" charset="0"/>
              </a:rPr>
              <a:t>Technion – Israel Institute of Technology</a:t>
            </a:r>
            <a:endParaRPr lang="he-IL" dirty="0">
              <a:latin typeface="Century Schoolbook" panose="02040604050505020304" pitchFamily="18" charset="0"/>
            </a:endParaRPr>
          </a:p>
          <a:p>
            <a:pPr algn="ctr"/>
            <a:r>
              <a:rPr lang="en-US" dirty="0">
                <a:latin typeface="Century Schoolbook" panose="02040604050505020304" pitchFamily="18" charset="0"/>
              </a:rPr>
              <a:t>Collaborators: Andy Thawko, Ben Holtzer, Arnon Poran, Amnon Eyal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31F553-F0AF-4E18-95BB-2768338F1CA7}"/>
              </a:ext>
            </a:extLst>
          </p:cNvPr>
          <p:cNvGrpSpPr/>
          <p:nvPr/>
        </p:nvGrpSpPr>
        <p:grpSpPr>
          <a:xfrm>
            <a:off x="2061785" y="570949"/>
            <a:ext cx="5293655" cy="873182"/>
            <a:chOff x="374737" y="183261"/>
            <a:chExt cx="5293655" cy="87318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604E26B-E025-4C42-9415-1E4056A78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4737" y="283540"/>
              <a:ext cx="1511768" cy="60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5563EC-8282-4256-B3A9-9B0AA3F74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1881" y="183261"/>
              <a:ext cx="913483" cy="8731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655149-FFF3-458A-A6C9-AF0E752A7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3841" y="283540"/>
              <a:ext cx="2044551" cy="72917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95D5D48-CBD6-4780-BE39-2C3F3A495279}"/>
              </a:ext>
            </a:extLst>
          </p:cNvPr>
          <p:cNvSpPr txBox="1"/>
          <p:nvPr/>
        </p:nvSpPr>
        <p:spPr>
          <a:xfrm>
            <a:off x="160292" y="4502984"/>
            <a:ext cx="86690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ASME ICED Webinar Series: The Future of the Internal Combustion Engine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December 13, 2023</a:t>
            </a:r>
            <a:endParaRPr lang="he-IL" sz="16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C804F8-5D43-C0CF-2D62-0E81DFA18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1770" y="592545"/>
            <a:ext cx="890933" cy="890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D45C0B-A1DC-A54A-65CA-066DCD0D5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69" y="636604"/>
            <a:ext cx="1153872" cy="6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4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96719"/>
            <a:ext cx="8369807" cy="40241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Particle Formation - Direct vs Port Fuel Injection</a:t>
            </a:r>
          </a:p>
        </p:txBody>
      </p:sp>
      <p:graphicFrame>
        <p:nvGraphicFramePr>
          <p:cNvPr id="5" name="Table 44">
            <a:extLst>
              <a:ext uri="{FF2B5EF4-FFF2-40B4-BE49-F238E27FC236}">
                <a16:creationId xmlns:a16="http://schemas.microsoft.com/office/drawing/2014/main" id="{EA184F47-9346-455B-832E-30BDF6141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87817"/>
              </p:ext>
            </p:extLst>
          </p:nvPr>
        </p:nvGraphicFramePr>
        <p:xfrm>
          <a:off x="5514949" y="833037"/>
          <a:ext cx="3288120" cy="197709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890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7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kern="1200" dirty="0">
                          <a:solidFill>
                            <a:schemeClr val="dk1"/>
                          </a:solidFill>
                          <a:effectLst/>
                          <a:latin typeface="Century Schoolbook" panose="02040604050505020304" pitchFamily="18" charset="0"/>
                        </a:rPr>
                        <a:t>Single cylinder, </a:t>
                      </a:r>
                      <a:r>
                        <a:rPr kumimoji="1"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Century Schoolbook" panose="02040604050505020304" pitchFamily="18" charset="0"/>
                        </a:rPr>
                        <a:t>Petter</a:t>
                      </a:r>
                      <a:r>
                        <a:rPr kumimoji="1" lang="en-US" sz="1200" b="1" kern="1200" dirty="0">
                          <a:solidFill>
                            <a:schemeClr val="dk1"/>
                          </a:solidFill>
                          <a:effectLst/>
                          <a:latin typeface="Century Schoolbook" panose="02040604050505020304" pitchFamily="18" charset="0"/>
                        </a:rPr>
                        <a:t> AD1 based</a:t>
                      </a:r>
                      <a:endParaRPr kumimoji="1" lang="en-US" sz="1200" b="1" kern="1200" dirty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54769" marR="54769" marT="0" marB="0" anchor="ctr"/>
                </a:tc>
                <a:tc h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1A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85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Century Schoolbook" panose="02040604050505020304" pitchFamily="18" charset="0"/>
                        </a:rPr>
                        <a:t>Bore x Stroke, mm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54769" marR="54769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Century Schoolbook" panose="02040604050505020304" pitchFamily="18" charset="0"/>
                        </a:rPr>
                        <a:t>80x73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54769" marR="5476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85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Schoolbook" panose="02040604050505020304" pitchFamily="18" charset="0"/>
                        </a:rPr>
                        <a:t>Displacement, cm</a:t>
                      </a:r>
                      <a:r>
                        <a:rPr lang="en-US" sz="1200" baseline="30000" dirty="0"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Century Schoolbook" panose="02040604050505020304" pitchFamily="18" charset="0"/>
                        <a:ea typeface="Calibri"/>
                        <a:cs typeface="Arial"/>
                      </a:endParaRPr>
                    </a:p>
                  </a:txBody>
                  <a:tcPr marL="54769" marR="54769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Century Schoolbook" panose="02040604050505020304" pitchFamily="18" charset="0"/>
                        </a:rPr>
                        <a:t>367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54769" marR="5476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85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Schoolbook" panose="02040604050505020304" pitchFamily="18" charset="0"/>
                        </a:rPr>
                        <a:t>Compression ratio</a:t>
                      </a:r>
                      <a:endParaRPr lang="en-US" sz="1200" dirty="0">
                        <a:effectLst/>
                        <a:latin typeface="Century Schoolbook" panose="02040604050505020304" pitchFamily="18" charset="0"/>
                        <a:ea typeface="Calibri"/>
                        <a:cs typeface="Arial"/>
                      </a:endParaRPr>
                    </a:p>
                  </a:txBody>
                  <a:tcPr marL="54769" marR="54769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Schoolbook" panose="02040604050505020304" pitchFamily="18" charset="0"/>
                        </a:rPr>
                        <a:t>15-17.3</a:t>
                      </a:r>
                      <a:endParaRPr lang="en-US" sz="1200" dirty="0">
                        <a:effectLst/>
                        <a:latin typeface="Century Schoolbook" panose="02040604050505020304" pitchFamily="18" charset="0"/>
                        <a:ea typeface="Calibri"/>
                        <a:cs typeface="Arial"/>
                      </a:endParaRPr>
                    </a:p>
                  </a:txBody>
                  <a:tcPr marL="54769" marR="5476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85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Schoolbook" panose="02040604050505020304" pitchFamily="18" charset="0"/>
                        </a:rPr>
                        <a:t>Power, kW @ speed, rpm </a:t>
                      </a:r>
                      <a:endParaRPr lang="en-US" sz="1200" dirty="0">
                        <a:effectLst/>
                        <a:latin typeface="Century Schoolbook" panose="02040604050505020304" pitchFamily="18" charset="0"/>
                        <a:ea typeface="Calibri"/>
                        <a:cs typeface="Arial"/>
                      </a:endParaRPr>
                    </a:p>
                  </a:txBody>
                  <a:tcPr marL="54769" marR="54769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Schoolbook" panose="02040604050505020304" pitchFamily="18" charset="0"/>
                        </a:rPr>
                        <a:t>5.3 @ 3000</a:t>
                      </a:r>
                      <a:endParaRPr lang="en-US" sz="1200" dirty="0">
                        <a:effectLst/>
                        <a:latin typeface="Century Schoolbook" panose="02040604050505020304" pitchFamily="18" charset="0"/>
                        <a:ea typeface="Calibri"/>
                        <a:cs typeface="Arial"/>
                      </a:endParaRPr>
                    </a:p>
                  </a:txBody>
                  <a:tcPr marL="54769" marR="5476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85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Schoolbook" panose="02040604050505020304" pitchFamily="18" charset="0"/>
                        </a:rPr>
                        <a:t>Fuel injection system</a:t>
                      </a:r>
                      <a:endParaRPr lang="en-US" sz="1200" dirty="0">
                        <a:effectLst/>
                        <a:latin typeface="Century Schoolbook" panose="02040604050505020304" pitchFamily="18" charset="0"/>
                        <a:ea typeface="Calibri"/>
                        <a:cs typeface="Arial"/>
                      </a:endParaRPr>
                    </a:p>
                  </a:txBody>
                  <a:tcPr marL="54769" marR="54769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Schoolbook" panose="02040604050505020304" pitchFamily="18" charset="0"/>
                        </a:rPr>
                        <a:t>Direct </a:t>
                      </a:r>
                    </a:p>
                  </a:txBody>
                  <a:tcPr marL="54769" marR="5476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514">
                <a:tc vMerge="1"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4769" marR="54769" marT="0" marB="0" anchor="ctr">
                    <a:lnT w="12700" cap="flat" cmpd="sng" algn="ctr">
                      <a:solidFill>
                        <a:srgbClr val="01A0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solidFill>
                            <a:schemeClr val="dk1"/>
                          </a:solidFill>
                          <a:effectLst/>
                          <a:latin typeface="Century Schoolbook" panose="02040604050505020304" pitchFamily="18" charset="0"/>
                        </a:rPr>
                        <a:t>Port</a:t>
                      </a:r>
                      <a:endParaRPr kumimoji="1" lang="en-US" sz="1200" kern="1200" dirty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54769" marR="54769" marT="0" marB="0" anchor="ctr"/>
                </a:tc>
                <a:extLst>
                  <a:ext uri="{0D108BD9-81ED-4DB2-BD59-A6C34878D82A}">
                    <a16:rowId xmlns:a16="http://schemas.microsoft.com/office/drawing/2014/main" val="2393554317"/>
                  </a:ext>
                </a:extLst>
              </a:tr>
            </a:tbl>
          </a:graphicData>
        </a:graphic>
      </p:graphicFrame>
      <p:sp>
        <p:nvSpPr>
          <p:cNvPr id="7" name="TextBox 25">
            <a:extLst>
              <a:ext uri="{FF2B5EF4-FFF2-40B4-BE49-F238E27FC236}">
                <a16:creationId xmlns:a16="http://schemas.microsoft.com/office/drawing/2014/main" id="{442DD0A2-D5A8-4F43-A39A-26C76F779614}"/>
              </a:ext>
            </a:extLst>
          </p:cNvPr>
          <p:cNvSpPr txBox="1"/>
          <p:nvPr/>
        </p:nvSpPr>
        <p:spPr>
          <a:xfrm>
            <a:off x="7654925" y="275651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フッター プレースホルダ 3">
            <a:extLst>
              <a:ext uri="{FF2B5EF4-FFF2-40B4-BE49-F238E27FC236}">
                <a16:creationId xmlns:a16="http://schemas.microsoft.com/office/drawing/2014/main" id="{0250122E-13A9-48EA-90EA-6316171179E4}"/>
              </a:ext>
            </a:extLst>
          </p:cNvPr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10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157F21-9ADA-B41B-2E99-B53EA99CA426}"/>
              </a:ext>
            </a:extLst>
          </p:cNvPr>
          <p:cNvGrpSpPr/>
          <p:nvPr/>
        </p:nvGrpSpPr>
        <p:grpSpPr>
          <a:xfrm>
            <a:off x="-6828" y="743846"/>
            <a:ext cx="5467662" cy="3998736"/>
            <a:chOff x="3465411" y="785217"/>
            <a:chExt cx="5467662" cy="3998736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77B0D48-023A-4A70-9982-F6ADCDA8D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705" y="934382"/>
              <a:ext cx="1220327" cy="122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8C47B3F7-0C7A-4465-8FAC-5CF61AE57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222" y="934382"/>
              <a:ext cx="1220327" cy="122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9968E7-A57B-4347-8987-60FEA138A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6128" y="785217"/>
              <a:ext cx="2566682" cy="171770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6B92AB-D2DA-4F16-91DF-2F0DC8A96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31144" y="2471034"/>
              <a:ext cx="2701929" cy="2312919"/>
            </a:xfrm>
            <a:prstGeom prst="rect">
              <a:avLst/>
            </a:prstGeom>
          </p:spPr>
        </p:pic>
        <p:pic>
          <p:nvPicPr>
            <p:cNvPr id="19" name="תמונה 3">
              <a:extLst>
                <a:ext uri="{FF2B5EF4-FFF2-40B4-BE49-F238E27FC236}">
                  <a16:creationId xmlns:a16="http://schemas.microsoft.com/office/drawing/2014/main" id="{BF6D05E5-3815-45DA-A2B0-2140E2977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65411" y="2432858"/>
              <a:ext cx="2657573" cy="2309724"/>
            </a:xfrm>
            <a:prstGeom prst="rect">
              <a:avLst/>
            </a:prstGeom>
          </p:spPr>
        </p:pic>
      </p:grpSp>
      <p:sp>
        <p:nvSpPr>
          <p:cNvPr id="20" name="תיבת טקסט 9">
            <a:extLst>
              <a:ext uri="{FF2B5EF4-FFF2-40B4-BE49-F238E27FC236}">
                <a16:creationId xmlns:a16="http://schemas.microsoft.com/office/drawing/2014/main" id="{59B6ED5B-4738-4307-85A4-F28621458929}"/>
              </a:ext>
            </a:extLst>
          </p:cNvPr>
          <p:cNvSpPr txBox="1"/>
          <p:nvPr/>
        </p:nvSpPr>
        <p:spPr>
          <a:xfrm>
            <a:off x="5370360" y="2757591"/>
            <a:ext cx="3432709" cy="145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342900" defTabSz="6858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1400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Increased particles formation for direct injection</a:t>
            </a:r>
          </a:p>
          <a:p>
            <a:pPr lvl="1" indent="-342900" defTabSz="6858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1400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Excessive lubricant involvement in the combustion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89EB668D-6C10-44C9-85C7-A33224E4B961}"/>
              </a:ext>
            </a:extLst>
          </p:cNvPr>
          <p:cNvSpPr/>
          <p:nvPr/>
        </p:nvSpPr>
        <p:spPr>
          <a:xfrm>
            <a:off x="5805699" y="3520439"/>
            <a:ext cx="2829646" cy="6877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58FED-0260-BE01-C92F-D688CDED799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48" y="122732"/>
            <a:ext cx="546057" cy="5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0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487" y="262697"/>
            <a:ext cx="8718858" cy="40241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Under-expanded Gaseous Jet Flow Field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68785D62-72B6-4FC3-893D-F9E1D7F1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4031" y="1222291"/>
            <a:ext cx="2849969" cy="2550669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51874511-E712-4D26-9BC9-5985A1F71A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6433" y="2309747"/>
            <a:ext cx="3601574" cy="2294182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03F40356-7B33-49B9-9596-CFAE50BA4302}"/>
              </a:ext>
            </a:extLst>
          </p:cNvPr>
          <p:cNvSpPr/>
          <p:nvPr/>
        </p:nvSpPr>
        <p:spPr>
          <a:xfrm>
            <a:off x="267487" y="675843"/>
            <a:ext cx="6705600" cy="17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Arial" panose="020B0604020202020204" pitchFamily="34" charset="0"/>
              </a:rPr>
              <a:t>Fundamental investigation at ICE typical conditions</a:t>
            </a:r>
          </a:p>
          <a:p>
            <a:pPr marL="214313" indent="-214313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200" b="1" u="sng" dirty="0">
                <a:latin typeface="Century Schoolbook" panose="02040604050505020304" pitchFamily="18" charset="0"/>
              </a:rPr>
              <a:t>Goal:</a:t>
            </a:r>
          </a:p>
          <a:p>
            <a:pPr marL="557213" lvl="1" indent="-28575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0000"/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Arial" panose="020B0604020202020204" pitchFamily="34" charset="0"/>
              </a:rPr>
              <a:t>Study of the transient underexpanded gaseous jet</a:t>
            </a:r>
          </a:p>
          <a:p>
            <a:pPr marL="557213" lvl="1" indent="-28575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0000"/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Arial" panose="020B0604020202020204" pitchFamily="34" charset="0"/>
              </a:rPr>
              <a:t> Detailed flow field characteristics</a:t>
            </a:r>
          </a:p>
          <a:p>
            <a:pPr marL="214313" indent="-214313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200" b="1" u="sng" dirty="0">
                <a:latin typeface="Century Schoolbook" panose="02040604050505020304" pitchFamily="18" charset="0"/>
              </a:rPr>
              <a:t>Method:</a:t>
            </a:r>
          </a:p>
          <a:p>
            <a:pPr marL="557213" lvl="1" indent="-28575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0000"/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Arial" panose="020B0604020202020204" pitchFamily="34" charset="0"/>
              </a:rPr>
              <a:t>Schlieren &amp; PIV technique for the near- and far-field characterization, respectively</a:t>
            </a:r>
            <a:endParaRPr lang="en-US" sz="2400" dirty="0">
              <a:solidFill>
                <a:srgbClr val="000000"/>
              </a:solidFill>
              <a:latin typeface="Century Schoolbook" panose="02040604050505020304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תמונה 7" descr="תמונה שמכילה קיר, מקורה, שולחן&#10;&#10;התיאור נוצר באופן אוטומטי">
            <a:extLst>
              <a:ext uri="{FF2B5EF4-FFF2-40B4-BE49-F238E27FC236}">
                <a16:creationId xmlns:a16="http://schemas.microsoft.com/office/drawing/2014/main" id="{1597C4C9-EA27-46B2-BCC3-B8411E57E6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04" y="2732465"/>
            <a:ext cx="2497197" cy="1618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33BA1728-649C-4F7F-B3DE-3F0EBCE71ACF}"/>
              </a:ext>
            </a:extLst>
          </p:cNvPr>
          <p:cNvSpPr/>
          <p:nvPr/>
        </p:nvSpPr>
        <p:spPr>
          <a:xfrm>
            <a:off x="-577546" y="4603929"/>
            <a:ext cx="31828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000" b="1" i="1" dirty="0">
                <a:solidFill>
                  <a:srgbClr val="C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Thawko et al., Physics of Fluid, 2021</a:t>
            </a:r>
          </a:p>
        </p:txBody>
      </p:sp>
      <p:sp>
        <p:nvSpPr>
          <p:cNvPr id="9" name="フッター プレースホルダ 3">
            <a:extLst>
              <a:ext uri="{FF2B5EF4-FFF2-40B4-BE49-F238E27FC236}">
                <a16:creationId xmlns:a16="http://schemas.microsoft.com/office/drawing/2014/main" id="{81142741-5C07-4D01-B345-8D59A221CEF3}"/>
              </a:ext>
            </a:extLst>
          </p:cNvPr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11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340A1-FB7E-9D8E-DD43-7F0FED3FC5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40288" y="126098"/>
            <a:ext cx="546057" cy="5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5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4B775E-56EE-4EB5-BE52-97F372D7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95448"/>
            <a:ext cx="8561630" cy="40241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Flow Field Characterization- Free Flow Jet</a:t>
            </a:r>
            <a:endParaRPr lang="he-IL" sz="2200" dirty="0">
              <a:latin typeface="Century Schoolbook" panose="02040604050505020304" pitchFamily="18" charset="0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D5361776-E0DC-4CB1-8AFE-A660D880C8F3}"/>
              </a:ext>
            </a:extLst>
          </p:cNvPr>
          <p:cNvGrpSpPr/>
          <p:nvPr/>
        </p:nvGrpSpPr>
        <p:grpSpPr>
          <a:xfrm>
            <a:off x="7436187" y="910844"/>
            <a:ext cx="1866915" cy="3897019"/>
            <a:chOff x="545979" y="715980"/>
            <a:chExt cx="1943275" cy="4368018"/>
          </a:xfrm>
        </p:grpSpPr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FE1DA38C-0219-4299-B977-39F5735ED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979" y="1043507"/>
              <a:ext cx="1635143" cy="4040491"/>
            </a:xfrm>
            <a:prstGeom prst="rect">
              <a:avLst/>
            </a:prstGeom>
          </p:spPr>
        </p:pic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72A4C0DA-C057-4810-982B-54041D49D071}"/>
                </a:ext>
              </a:extLst>
            </p:cNvPr>
            <p:cNvSpPr txBox="1"/>
            <p:nvPr/>
          </p:nvSpPr>
          <p:spPr>
            <a:xfrm>
              <a:off x="708989" y="792924"/>
              <a:ext cx="728420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050" dirty="0"/>
                <a:t>Vorticity</a:t>
              </a:r>
              <a:endParaRPr lang="he-IL" sz="1050" dirty="0"/>
            </a:p>
          </p:txBody>
        </p: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CF9C0986-EF08-419F-913C-0CC68A354804}"/>
                </a:ext>
              </a:extLst>
            </p:cNvPr>
            <p:cNvSpPr txBox="1"/>
            <p:nvPr/>
          </p:nvSpPr>
          <p:spPr>
            <a:xfrm>
              <a:off x="1516705" y="715980"/>
              <a:ext cx="972549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050" dirty="0"/>
                <a:t>Swirling strength</a:t>
              </a:r>
              <a:endParaRPr lang="he-IL" sz="1050" dirty="0"/>
            </a:p>
          </p:txBody>
        </p:sp>
      </p:grp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591F5DB-E37A-4F7B-990F-5278B7F40221}"/>
              </a:ext>
            </a:extLst>
          </p:cNvPr>
          <p:cNvGrpSpPr/>
          <p:nvPr/>
        </p:nvGrpSpPr>
        <p:grpSpPr>
          <a:xfrm>
            <a:off x="-79684" y="712420"/>
            <a:ext cx="2819749" cy="4193832"/>
            <a:chOff x="6277709" y="749956"/>
            <a:chExt cx="2788782" cy="4390915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00E34EE7-CB56-42B9-B757-41D0B49A8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77709" y="1043507"/>
              <a:ext cx="2788782" cy="4097364"/>
            </a:xfrm>
            <a:prstGeom prst="rect">
              <a:avLst/>
            </a:prstGeom>
          </p:spPr>
        </p:pic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35433F71-C0A2-4314-9E78-EDB6C489A7F2}"/>
                </a:ext>
              </a:extLst>
            </p:cNvPr>
            <p:cNvSpPr txBox="1"/>
            <p:nvPr/>
          </p:nvSpPr>
          <p:spPr>
            <a:xfrm>
              <a:off x="7406493" y="749956"/>
              <a:ext cx="728420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050"/>
              </a:lvl1pPr>
            </a:lstStyle>
            <a:p>
              <a:r>
                <a:rPr lang="en-US" dirty="0"/>
                <a:t>Radial velocity</a:t>
              </a:r>
              <a:endParaRPr lang="he-IL" dirty="0"/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B98DED66-A7E1-4F87-99E8-05AC71DD8AD9}"/>
                </a:ext>
              </a:extLst>
            </p:cNvPr>
            <p:cNvSpPr txBox="1"/>
            <p:nvPr/>
          </p:nvSpPr>
          <p:spPr>
            <a:xfrm>
              <a:off x="6654747" y="757498"/>
              <a:ext cx="728420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050"/>
              </a:lvl1pPr>
            </a:lstStyle>
            <a:p>
              <a:r>
                <a:rPr lang="en-US" dirty="0"/>
                <a:t>Axial velocity</a:t>
              </a:r>
              <a:endParaRPr lang="he-IL" dirty="0"/>
            </a:p>
          </p:txBody>
        </p:sp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FFEF18B9-42CB-4D65-B209-D426E3C617A8}"/>
                </a:ext>
              </a:extLst>
            </p:cNvPr>
            <p:cNvSpPr txBox="1"/>
            <p:nvPr/>
          </p:nvSpPr>
          <p:spPr>
            <a:xfrm>
              <a:off x="8078556" y="905221"/>
              <a:ext cx="852282" cy="2539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050"/>
              </a:lvl1pPr>
            </a:lstStyle>
            <a:p>
              <a:r>
                <a:rPr lang="en-US" dirty="0"/>
                <a:t>Streamlines</a:t>
              </a:r>
              <a:endParaRPr lang="he-IL" dirty="0"/>
            </a:p>
          </p:txBody>
        </p:sp>
      </p:grpSp>
      <p:sp>
        <p:nvSpPr>
          <p:cNvPr id="21" name="Rectangle 2">
            <a:extLst>
              <a:ext uri="{FF2B5EF4-FFF2-40B4-BE49-F238E27FC236}">
                <a16:creationId xmlns:a16="http://schemas.microsoft.com/office/drawing/2014/main" id="{0526EAB1-6A7F-4D72-A96E-E59C0B108C09}"/>
              </a:ext>
            </a:extLst>
          </p:cNvPr>
          <p:cNvSpPr/>
          <p:nvPr/>
        </p:nvSpPr>
        <p:spPr>
          <a:xfrm>
            <a:off x="2602906" y="2778681"/>
            <a:ext cx="3310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 defTabSz="685800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rgbClr val="0000FF"/>
                </a:solidFill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Air entrainment encouraged by the transient under expanded jet</a:t>
            </a:r>
          </a:p>
        </p:txBody>
      </p:sp>
      <p:sp>
        <p:nvSpPr>
          <p:cNvPr id="9" name="סוגר מסולסל שמאלי 8">
            <a:extLst>
              <a:ext uri="{FF2B5EF4-FFF2-40B4-BE49-F238E27FC236}">
                <a16:creationId xmlns:a16="http://schemas.microsoft.com/office/drawing/2014/main" id="{57CE62C1-D0E3-4EFF-B4ED-7B33CF516A1A}"/>
              </a:ext>
            </a:extLst>
          </p:cNvPr>
          <p:cNvSpPr/>
          <p:nvPr/>
        </p:nvSpPr>
        <p:spPr>
          <a:xfrm>
            <a:off x="7244191" y="1201107"/>
            <a:ext cx="95795" cy="195656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535BBBF-FAE9-48DA-9176-D3940435B46B}"/>
              </a:ext>
            </a:extLst>
          </p:cNvPr>
          <p:cNvSpPr txBox="1"/>
          <p:nvPr/>
        </p:nvSpPr>
        <p:spPr>
          <a:xfrm>
            <a:off x="7019946" y="1995081"/>
            <a:ext cx="1120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</a:t>
            </a:r>
            <a:endParaRPr lang="he-IL" dirty="0"/>
          </a:p>
        </p:txBody>
      </p:sp>
      <p:sp>
        <p:nvSpPr>
          <p:cNvPr id="22" name="סוגר מסולסל שמאלי 21">
            <a:extLst>
              <a:ext uri="{FF2B5EF4-FFF2-40B4-BE49-F238E27FC236}">
                <a16:creationId xmlns:a16="http://schemas.microsoft.com/office/drawing/2014/main" id="{3349FDE1-D247-4FF9-B561-FB96D1DA8836}"/>
              </a:ext>
            </a:extLst>
          </p:cNvPr>
          <p:cNvSpPr/>
          <p:nvPr/>
        </p:nvSpPr>
        <p:spPr>
          <a:xfrm>
            <a:off x="7244191" y="3317290"/>
            <a:ext cx="121727" cy="129036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38F4EFA8-68A0-4181-9714-CFDF7E5E86D4}"/>
              </a:ext>
            </a:extLst>
          </p:cNvPr>
          <p:cNvSpPr txBox="1"/>
          <p:nvPr/>
        </p:nvSpPr>
        <p:spPr>
          <a:xfrm>
            <a:off x="6911780" y="3777805"/>
            <a:ext cx="324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II</a:t>
            </a:r>
            <a:endParaRPr lang="he-IL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CA65307-D339-4A64-BCFE-F24CD00AC660}"/>
              </a:ext>
            </a:extLst>
          </p:cNvPr>
          <p:cNvSpPr/>
          <p:nvPr/>
        </p:nvSpPr>
        <p:spPr>
          <a:xfrm>
            <a:off x="2803924" y="4563311"/>
            <a:ext cx="23823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1000" b="1" i="1" dirty="0">
                <a:solidFill>
                  <a:srgbClr val="C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Thawko et al., Physics of Fluid, 2021</a:t>
            </a:r>
          </a:p>
        </p:txBody>
      </p:sp>
      <p:pic>
        <p:nvPicPr>
          <p:cNvPr id="18" name="SchlierenImaging">
            <a:hlinkClick r:id="" action="ppaction://media"/>
            <a:extLst>
              <a:ext uri="{FF2B5EF4-FFF2-40B4-BE49-F238E27FC236}">
                <a16:creationId xmlns:a16="http://schemas.microsoft.com/office/drawing/2014/main" id="{3CBBF4E4-989D-4C97-BAF3-53FF13E0B8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12863" t="1291" r="23181" b="16978"/>
          <a:stretch/>
        </p:blipFill>
        <p:spPr>
          <a:xfrm>
            <a:off x="5544321" y="2381206"/>
            <a:ext cx="1491916" cy="2120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73" y="748365"/>
            <a:ext cx="3762931" cy="1603336"/>
          </a:xfrm>
          <a:prstGeom prst="rect">
            <a:avLst/>
          </a:prstGeom>
        </p:spPr>
      </p:pic>
      <p:sp>
        <p:nvSpPr>
          <p:cNvPr id="24" name="フッター プレースホルダ 3">
            <a:extLst>
              <a:ext uri="{FF2B5EF4-FFF2-40B4-BE49-F238E27FC236}">
                <a16:creationId xmlns:a16="http://schemas.microsoft.com/office/drawing/2014/main" id="{7AA5CE5C-D411-40E5-B66E-5F37A128A5E9}"/>
              </a:ext>
            </a:extLst>
          </p:cNvPr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12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756E6-826D-C5A7-9EB8-CC022AA9F86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461021" y="73683"/>
            <a:ext cx="546057" cy="5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5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19742A-088E-415A-B111-6B38D1D0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96" y="210643"/>
            <a:ext cx="8369807" cy="40241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Flow Field Characterization- Impinging Jet</a:t>
            </a:r>
            <a:endParaRPr lang="he-IL" sz="2200" dirty="0">
              <a:latin typeface="Century Schoolbook" panose="02040604050505020304" pitchFamily="18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01732E0-EE1A-44F2-B458-C3957474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2667" y="761639"/>
            <a:ext cx="4564358" cy="403591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61E053F-A15E-4346-B1F2-E49879E047F2}"/>
              </a:ext>
            </a:extLst>
          </p:cNvPr>
          <p:cNvSpPr/>
          <p:nvPr/>
        </p:nvSpPr>
        <p:spPr>
          <a:xfrm>
            <a:off x="-75988" y="1012053"/>
            <a:ext cx="4438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 defTabSz="685800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Two rolled-up vortex regions with large-scale motion are formed in the wall jet region</a:t>
            </a:r>
          </a:p>
          <a:p>
            <a:pPr lvl="1" indent="-342900" defTabSz="685800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The lubricant vapor near cylinder walls entrained into the jet in the free-jet region and participates in the combustion</a:t>
            </a:r>
            <a:endParaRPr lang="en-US" altLang="en-US" sz="1600" dirty="0">
              <a:latin typeface="Century Schoolbook" panose="02040604050505020304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A9DA360-63AB-447C-AE74-C5EA09B49ACF}"/>
              </a:ext>
            </a:extLst>
          </p:cNvPr>
          <p:cNvSpPr txBox="1"/>
          <p:nvPr/>
        </p:nvSpPr>
        <p:spPr>
          <a:xfrm>
            <a:off x="4847375" y="950100"/>
            <a:ext cx="699797" cy="2334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Vorticity</a:t>
            </a:r>
            <a:endParaRPr lang="he-IL" sz="105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0B37B70-B5CE-46A3-B877-41B8CB4B7A2C}"/>
              </a:ext>
            </a:extLst>
          </p:cNvPr>
          <p:cNvSpPr txBox="1"/>
          <p:nvPr/>
        </p:nvSpPr>
        <p:spPr>
          <a:xfrm>
            <a:off x="7017520" y="938639"/>
            <a:ext cx="934333" cy="3706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Swirling strength</a:t>
            </a:r>
            <a:endParaRPr lang="he-IL" sz="1050" dirty="0"/>
          </a:p>
        </p:txBody>
      </p:sp>
      <p:sp>
        <p:nvSpPr>
          <p:cNvPr id="8" name="フッター プレースホルダ 3">
            <a:extLst>
              <a:ext uri="{FF2B5EF4-FFF2-40B4-BE49-F238E27FC236}">
                <a16:creationId xmlns:a16="http://schemas.microsoft.com/office/drawing/2014/main" id="{F995EB0A-1B4E-43B4-919C-D7ED904F393D}"/>
              </a:ext>
            </a:extLst>
          </p:cNvPr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13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92F94B-28BC-48DE-AED6-A1626595DA0F}"/>
              </a:ext>
            </a:extLst>
          </p:cNvPr>
          <p:cNvSpPr/>
          <p:nvPr/>
        </p:nvSpPr>
        <p:spPr>
          <a:xfrm>
            <a:off x="679142" y="2065636"/>
            <a:ext cx="7492753" cy="954107"/>
          </a:xfrm>
          <a:prstGeom prst="rect">
            <a:avLst/>
          </a:prstGeom>
          <a:solidFill>
            <a:srgbClr val="FF7C80"/>
          </a:solidFill>
        </p:spPr>
        <p:txBody>
          <a:bodyPr wrap="square" anchor="ctr">
            <a:spAutoFit/>
          </a:bodyPr>
          <a:lstStyle/>
          <a:p>
            <a:pPr algn="ctr" rtl="0"/>
            <a:r>
              <a:rPr lang="en-US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Is this the main entrainment mechanism?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F98C8-311C-089F-862B-B3A46E4E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0968" y="118313"/>
            <a:ext cx="546057" cy="5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8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19742A-088E-415A-B111-6B38D1D0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32" y="36436"/>
            <a:ext cx="8369807" cy="717671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Interaction of a Gaseous Impinging Jet with a Heated Lubricated Surface</a:t>
            </a:r>
            <a:endParaRPr lang="he-IL" sz="2200" dirty="0">
              <a:latin typeface="Century Schoolbook" panose="020406040505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61E053F-A15E-4346-B1F2-E49879E047F2}"/>
              </a:ext>
            </a:extLst>
          </p:cNvPr>
          <p:cNvSpPr/>
          <p:nvPr/>
        </p:nvSpPr>
        <p:spPr>
          <a:xfrm>
            <a:off x="91441" y="1204167"/>
            <a:ext cx="905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 defTabSz="685800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Perpendicular impinging jets were traced along the free, piston and liner jet regimes for further understanding of the entrainment mechanism </a:t>
            </a:r>
          </a:p>
          <a:p>
            <a:pPr lvl="1" indent="-342900" defTabSz="685800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The jets were injected onto heated piston and lubricated liner like surfaces to clarify the lubricant vapor entrainment phenomena</a:t>
            </a:r>
            <a:endParaRPr lang="en-US" altLang="en-US" sz="1600" dirty="0">
              <a:latin typeface="Century Schoolbook" panose="02040604050505020304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8" name="フッター プレースホルダ 3">
            <a:extLst>
              <a:ext uri="{FF2B5EF4-FFF2-40B4-BE49-F238E27FC236}">
                <a16:creationId xmlns:a16="http://schemas.microsoft.com/office/drawing/2014/main" id="{F995EB0A-1B4E-43B4-919C-D7ED904F393D}"/>
              </a:ext>
            </a:extLst>
          </p:cNvPr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14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3870C-111C-4935-BEC4-8EFB0D5493AF}"/>
              </a:ext>
            </a:extLst>
          </p:cNvPr>
          <p:cNvSpPr txBox="1"/>
          <p:nvPr/>
        </p:nvSpPr>
        <p:spPr>
          <a:xfrm>
            <a:off x="91441" y="823124"/>
            <a:ext cx="883061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entury Schoolbook" panose="02040604050505020304" pitchFamily="18" charset="0"/>
              </a:rPr>
              <a:t>Several experiments were performed via Shadowgraph optical imaging Z-type configuration</a:t>
            </a:r>
            <a:endParaRPr lang="he-IL" sz="1600" dirty="0">
              <a:solidFill>
                <a:srgbClr val="0000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E2004D-5E8A-44E6-BA99-FFE964B47E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6293" y="2475473"/>
            <a:ext cx="3454947" cy="23258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BD246C-8071-4943-951B-63F1711CA42B}"/>
              </a:ext>
            </a:extLst>
          </p:cNvPr>
          <p:cNvSpPr/>
          <p:nvPr/>
        </p:nvSpPr>
        <p:spPr>
          <a:xfrm>
            <a:off x="-268459" y="4584902"/>
            <a:ext cx="393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000" b="1" i="1" dirty="0">
                <a:solidFill>
                  <a:srgbClr val="C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Holtzer &amp; Tartakovsky, SAE Technical Paper 2023-01-0308,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BB4C1-B408-43A2-962D-C1EFE9E0C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843" y="2533216"/>
            <a:ext cx="3691495" cy="204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2712A-362B-B91D-DF4D-A095A4D93E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376001" y="81930"/>
            <a:ext cx="546057" cy="5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3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19742A-088E-415A-B111-6B38D1D0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78627"/>
            <a:ext cx="8369807" cy="451836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Main Lubricant Entrainment Mechanism</a:t>
            </a:r>
            <a:endParaRPr lang="he-IL" sz="2200" dirty="0">
              <a:latin typeface="Century Schoolbook" panose="020406040505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61E053F-A15E-4346-B1F2-E49879E047F2}"/>
              </a:ext>
            </a:extLst>
          </p:cNvPr>
          <p:cNvSpPr/>
          <p:nvPr/>
        </p:nvSpPr>
        <p:spPr>
          <a:xfrm>
            <a:off x="175325" y="973029"/>
            <a:ext cx="389173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 defTabSz="685800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Recirculation – </a:t>
            </a:r>
            <a:r>
              <a:rPr lang="en-US" sz="1600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entrainment of the lubricant vapor in the free-jet region</a:t>
            </a:r>
            <a:endParaRPr lang="en-US" sz="1600" b="1" dirty="0">
              <a:latin typeface="Century Schoolbook" panose="02040604050505020304" pitchFamily="18" charset="0"/>
              <a:ea typeface="ＭＳ Ｐゴシック" charset="0"/>
              <a:cs typeface="Arial" charset="0"/>
            </a:endParaRPr>
          </a:p>
          <a:p>
            <a:pPr lvl="1" indent="-342900" defTabSz="685800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Sweeping – </a:t>
            </a:r>
            <a:r>
              <a:rPr lang="en-US" sz="1600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entrainment of the lubricant vapor along the</a:t>
            </a:r>
            <a:br>
              <a:rPr lang="en-US" sz="1600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</a:br>
            <a:r>
              <a:rPr lang="en-US" sz="1600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liner by the climbing roll-up</a:t>
            </a:r>
            <a:endParaRPr lang="en-US" altLang="en-US" sz="1600" dirty="0">
              <a:latin typeface="Century Schoolbook" panose="02040604050505020304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8" name="フッター プレースホルダ 3">
            <a:extLst>
              <a:ext uri="{FF2B5EF4-FFF2-40B4-BE49-F238E27FC236}">
                <a16:creationId xmlns:a16="http://schemas.microsoft.com/office/drawing/2014/main" id="{F995EB0A-1B4E-43B4-919C-D7ED904F393D}"/>
              </a:ext>
            </a:extLst>
          </p:cNvPr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15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FC2B-29AA-4BF7-A535-B4E59C985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063" y="1090293"/>
            <a:ext cx="4889416" cy="29629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9B8256-B96C-475E-97D5-ABF779B7174C}"/>
              </a:ext>
            </a:extLst>
          </p:cNvPr>
          <p:cNvSpPr/>
          <p:nvPr/>
        </p:nvSpPr>
        <p:spPr>
          <a:xfrm>
            <a:off x="-375795" y="4584571"/>
            <a:ext cx="41521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000" b="1" i="1" dirty="0">
                <a:solidFill>
                  <a:srgbClr val="C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Holtzer &amp; Tartakovsky, SAE Technical Paper 2023-01-0308,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3315DF-7EB2-4657-987C-10C79BFBC5D8}"/>
              </a:ext>
            </a:extLst>
          </p:cNvPr>
          <p:cNvSpPr/>
          <p:nvPr/>
        </p:nvSpPr>
        <p:spPr>
          <a:xfrm>
            <a:off x="819525" y="1864781"/>
            <a:ext cx="7492753" cy="954107"/>
          </a:xfrm>
          <a:prstGeom prst="rect">
            <a:avLst/>
          </a:prstGeom>
          <a:solidFill>
            <a:srgbClr val="FF7C80"/>
          </a:solidFill>
        </p:spPr>
        <p:txBody>
          <a:bodyPr wrap="square" anchor="ctr">
            <a:spAutoFit/>
          </a:bodyPr>
          <a:lstStyle/>
          <a:p>
            <a:pPr algn="ctr" rtl="0"/>
            <a:r>
              <a:rPr lang="en-US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Sweeping is the main entrainment mechanism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6353A-335B-7A31-767B-BCA91E7AF6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10422" y="144327"/>
            <a:ext cx="546057" cy="520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6821A-FA56-4519-85CF-15C43A050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" y="3122752"/>
            <a:ext cx="3283676" cy="9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EDDBF4-1A19-4BBD-8F50-267E250E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244"/>
            <a:ext cx="9104041" cy="496591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Particle Formation Mechanism in Non-premixed Combustion</a:t>
            </a:r>
            <a:endParaRPr lang="he-IL" sz="2200" dirty="0">
              <a:latin typeface="Century Schoolbook" panose="02040604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187" y="1316873"/>
            <a:ext cx="5887453" cy="2744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66151" y="1378820"/>
            <a:ext cx="213789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Both for DI&amp;PFI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605804" y="1031850"/>
            <a:ext cx="1185411" cy="1326741"/>
            <a:chOff x="6451238" y="910985"/>
            <a:chExt cx="1185411" cy="13267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6174" y="910986"/>
              <a:ext cx="1010475" cy="132674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51238" y="910985"/>
              <a:ext cx="227000" cy="132674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0999" y="954828"/>
            <a:ext cx="2713679" cy="1678838"/>
            <a:chOff x="187302" y="787420"/>
            <a:chExt cx="2642190" cy="153448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302" y="787420"/>
              <a:ext cx="2642190" cy="153448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09643" y="807800"/>
              <a:ext cx="1298753" cy="318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06400" lvl="0" indent="-406400" defTabSz="914400">
                <a:lnSpc>
                  <a:spcPct val="150000"/>
                </a:lnSpc>
                <a:spcBef>
                  <a:spcPts val="600"/>
                </a:spcBef>
                <a:defRPr/>
              </a:pPr>
              <a:r>
                <a:rPr lang="en-US" sz="11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Rogers et al. (2015)</a:t>
              </a:r>
              <a:endParaRPr lang="he-IL" sz="11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069" y="2529628"/>
            <a:ext cx="2224651" cy="2079565"/>
          </a:xfrm>
          <a:prstGeom prst="rect">
            <a:avLst/>
          </a:prstGeom>
        </p:spPr>
      </p:pic>
      <p:sp>
        <p:nvSpPr>
          <p:cNvPr id="22" name="Circular Arrow 21"/>
          <p:cNvSpPr/>
          <p:nvPr/>
        </p:nvSpPr>
        <p:spPr>
          <a:xfrm>
            <a:off x="3862402" y="523876"/>
            <a:ext cx="1835886" cy="1709888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grpSp>
        <p:nvGrpSpPr>
          <p:cNvPr id="25" name="Group 24"/>
          <p:cNvGrpSpPr/>
          <p:nvPr/>
        </p:nvGrpSpPr>
        <p:grpSpPr>
          <a:xfrm>
            <a:off x="3888711" y="1077901"/>
            <a:ext cx="1603721" cy="551122"/>
            <a:chOff x="3214546" y="602484"/>
            <a:chExt cx="928760" cy="464332"/>
          </a:xfrm>
        </p:grpSpPr>
        <p:sp>
          <p:nvSpPr>
            <p:cNvPr id="26" name="Rectangle 25"/>
            <p:cNvSpPr/>
            <p:nvPr/>
          </p:nvSpPr>
          <p:spPr>
            <a:xfrm>
              <a:off x="3214546" y="602484"/>
              <a:ext cx="928760" cy="4643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14546" y="602484"/>
              <a:ext cx="928760" cy="464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200" kern="1200" dirty="0">
                  <a:solidFill>
                    <a:schemeClr val="accent2"/>
                  </a:solidFill>
                  <a:latin typeface="Century Schoolbook" panose="020406040505050203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Hydrogen low quenching distance</a:t>
              </a:r>
              <a:r>
                <a:rPr lang="en-US" sz="1200" kern="1200" dirty="0">
                  <a:solidFill>
                    <a:schemeClr val="accent2"/>
                  </a:solidFill>
                  <a:latin typeface="Century Schoolbook" panose="02040604050505020304" pitchFamily="18" charset="0"/>
                </a:rPr>
                <a:t> </a:t>
              </a:r>
            </a:p>
          </p:txBody>
        </p:sp>
      </p:grpSp>
      <p:sp>
        <p:nvSpPr>
          <p:cNvPr id="28" name="Shape 27"/>
          <p:cNvSpPr/>
          <p:nvPr/>
        </p:nvSpPr>
        <p:spPr>
          <a:xfrm>
            <a:off x="3244956" y="1656500"/>
            <a:ext cx="1664276" cy="166444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9" name="Circular Arrow 28"/>
          <p:cNvSpPr/>
          <p:nvPr/>
        </p:nvSpPr>
        <p:spPr>
          <a:xfrm>
            <a:off x="3986607" y="2630207"/>
            <a:ext cx="1664276" cy="166444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IN"/>
          </a:p>
        </p:txBody>
      </p:sp>
      <p:grpSp>
        <p:nvGrpSpPr>
          <p:cNvPr id="30" name="Group 29"/>
          <p:cNvGrpSpPr/>
          <p:nvPr/>
        </p:nvGrpSpPr>
        <p:grpSpPr>
          <a:xfrm>
            <a:off x="3423434" y="2258741"/>
            <a:ext cx="1304823" cy="464332"/>
            <a:chOff x="2750322" y="1560721"/>
            <a:chExt cx="928760" cy="464332"/>
          </a:xfrm>
        </p:grpSpPr>
        <p:sp>
          <p:nvSpPr>
            <p:cNvPr id="31" name="Rectangle 30"/>
            <p:cNvSpPr/>
            <p:nvPr/>
          </p:nvSpPr>
          <p:spPr>
            <a:xfrm>
              <a:off x="2750322" y="1560721"/>
              <a:ext cx="928760" cy="4643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50322" y="1560721"/>
              <a:ext cx="928760" cy="464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200" kern="1200" dirty="0">
                  <a:solidFill>
                    <a:schemeClr val="accent1"/>
                  </a:solidFill>
                  <a:latin typeface="Century Schoolbook" panose="020406040505050203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Excessive lubricant evaporation </a:t>
              </a:r>
              <a:endParaRPr lang="en-US" sz="1200" kern="1200" dirty="0">
                <a:solidFill>
                  <a:schemeClr val="accent1"/>
                </a:solidFill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47162" y="3200359"/>
            <a:ext cx="1353887" cy="506949"/>
            <a:chOff x="3214546" y="2476340"/>
            <a:chExt cx="934699" cy="506949"/>
          </a:xfrm>
        </p:grpSpPr>
        <p:sp>
          <p:nvSpPr>
            <p:cNvPr id="34" name="Rectangle 33"/>
            <p:cNvSpPr/>
            <p:nvPr/>
          </p:nvSpPr>
          <p:spPr>
            <a:xfrm>
              <a:off x="3214546" y="2518957"/>
              <a:ext cx="928760" cy="4643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20485" y="2476340"/>
              <a:ext cx="928760" cy="464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entury Schoolbook" panose="02040604050505020304" pitchFamily="18" charset="0"/>
                </a:rPr>
                <a:t>Lubricant entrainment into combustion chamber bulk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727622" y="2339584"/>
            <a:ext cx="1308758" cy="2366440"/>
            <a:chOff x="2370324" y="3477194"/>
            <a:chExt cx="1308758" cy="2366440"/>
          </a:xfrm>
        </p:grpSpPr>
        <p:sp>
          <p:nvSpPr>
            <p:cNvPr id="37" name="Rectangle 36"/>
            <p:cNvSpPr/>
            <p:nvPr/>
          </p:nvSpPr>
          <p:spPr>
            <a:xfrm>
              <a:off x="2750322" y="3477194"/>
              <a:ext cx="928760" cy="4643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70324" y="5379302"/>
              <a:ext cx="928760" cy="464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rgbClr val="FF0000"/>
                  </a:solidFill>
                </a:rPr>
                <a:t>Particle formation</a:t>
              </a:r>
            </a:p>
          </p:txBody>
        </p:sp>
      </p:grpSp>
      <p:sp>
        <p:nvSpPr>
          <p:cNvPr id="39" name="Block Arc 38"/>
          <p:cNvSpPr/>
          <p:nvPr/>
        </p:nvSpPr>
        <p:spPr>
          <a:xfrm>
            <a:off x="3514223" y="3760005"/>
            <a:ext cx="1345285" cy="1327651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40" name="フッター プレースホルダ 3">
            <a:extLst>
              <a:ext uri="{FF2B5EF4-FFF2-40B4-BE49-F238E27FC236}">
                <a16:creationId xmlns:a16="http://schemas.microsoft.com/office/drawing/2014/main" id="{1101A6A0-9031-4135-B887-55127FC25A62}"/>
              </a:ext>
            </a:extLst>
          </p:cNvPr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16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FA24C-E5D6-41FB-9399-4E020320E8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84" y="2990584"/>
            <a:ext cx="2489338" cy="158893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5746197-340F-43DF-97C7-E0C1089B0F02}"/>
              </a:ext>
            </a:extLst>
          </p:cNvPr>
          <p:cNvSpPr/>
          <p:nvPr/>
        </p:nvSpPr>
        <p:spPr>
          <a:xfrm>
            <a:off x="403944" y="4199117"/>
            <a:ext cx="1853392" cy="318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6400" lvl="0" indent="-406400" defTabSz="91440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11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Holtzer &amp; Tartakovsky (2023)</a:t>
            </a:r>
            <a:endParaRPr lang="he-IL" sz="11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FC1FB-0219-00F2-0B9E-936D86511E8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597943" y="4257191"/>
            <a:ext cx="546057" cy="52043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7205CEC-319D-45D9-94FD-C8A4C1F2F546}"/>
              </a:ext>
            </a:extLst>
          </p:cNvPr>
          <p:cNvSpPr/>
          <p:nvPr/>
        </p:nvSpPr>
        <p:spPr>
          <a:xfrm>
            <a:off x="6267712" y="777668"/>
            <a:ext cx="26929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000" b="1" i="1" dirty="0">
                <a:solidFill>
                  <a:srgbClr val="C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Thawko &amp; Tartakovsky, Fuel, 2022</a:t>
            </a:r>
          </a:p>
        </p:txBody>
      </p:sp>
    </p:spTree>
    <p:extLst>
      <p:ext uri="{BB962C8B-B14F-4D97-AF65-F5344CB8AC3E}">
        <p14:creationId xmlns:p14="http://schemas.microsoft.com/office/powerpoint/2010/main" val="17902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3827E-7 L 0.38958 -0.437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-2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487" y="215272"/>
            <a:ext cx="8718858" cy="40241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Particle Formation - </a:t>
            </a:r>
            <a:r>
              <a:rPr lang="en-US" altLang="en-US" sz="2200" dirty="0">
                <a:latin typeface="Century Schoolbook" panose="02040604050505020304" pitchFamily="18" charset="0"/>
              </a:rPr>
              <a:t>Ignition Timing Effect </a:t>
            </a:r>
            <a:endParaRPr lang="en-US" sz="2200" dirty="0">
              <a:latin typeface="Century Schoolbook" panose="020406040505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FA05DA7-425C-4BEE-B031-B4F295151E2B}"/>
              </a:ext>
            </a:extLst>
          </p:cNvPr>
          <p:cNvSpPr/>
          <p:nvPr/>
        </p:nvSpPr>
        <p:spPr>
          <a:xfrm>
            <a:off x="4360216" y="1330192"/>
            <a:ext cx="4764734" cy="33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defTabSz="6858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</a:pPr>
            <a:r>
              <a:rPr lang="en-US" altLang="en-US" sz="1600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Advanced ignition – increase in PN concentration</a:t>
            </a:r>
          </a:p>
          <a:p>
            <a:pPr marL="746125" lvl="2" indent="-401638" defTabSz="6858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Higher In-cylinder pressure followed by lower flame quenching distance</a:t>
            </a:r>
          </a:p>
          <a:p>
            <a:pPr marL="746125" lvl="2" indent="-401638" defTabSz="6858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More intensive lubricant evaporation</a:t>
            </a:r>
          </a:p>
          <a:p>
            <a:pPr marL="746125" lvl="2" indent="-401638" defTabSz="6858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More Lubricated surface exposed to flame</a:t>
            </a:r>
          </a:p>
          <a:p>
            <a:pPr marL="746125" indent="-401638" defTabSz="6858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600" baseline="-25000" dirty="0">
              <a:latin typeface="Century Schoolbook" panose="02040604050505020304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160BE684-081D-4C7A-9517-105EA7786E3B}"/>
              </a:ext>
            </a:extLst>
          </p:cNvPr>
          <p:cNvSpPr/>
          <p:nvPr/>
        </p:nvSpPr>
        <p:spPr>
          <a:xfrm>
            <a:off x="4743622" y="2233431"/>
            <a:ext cx="4242723" cy="21278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6DA2DA4-4C2B-4E28-9AC6-742E9CCD74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56" y="1158320"/>
            <a:ext cx="4095733" cy="320293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DCA65307-D339-4A64-BCFE-F24CD00AC660}"/>
              </a:ext>
            </a:extLst>
          </p:cNvPr>
          <p:cNvSpPr/>
          <p:nvPr/>
        </p:nvSpPr>
        <p:spPr>
          <a:xfrm>
            <a:off x="-644358" y="4574518"/>
            <a:ext cx="3657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000" b="1" i="1" dirty="0">
                <a:solidFill>
                  <a:srgbClr val="C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Thawko et al., Int. J Hydrogen Energy,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74FC1-F178-4737-9CA2-F0A4C353F59D}"/>
              </a:ext>
            </a:extLst>
          </p:cNvPr>
          <p:cNvSpPr txBox="1"/>
          <p:nvPr/>
        </p:nvSpPr>
        <p:spPr>
          <a:xfrm>
            <a:off x="1632483" y="890659"/>
            <a:ext cx="168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Reformate fuel</a:t>
            </a:r>
          </a:p>
        </p:txBody>
      </p:sp>
      <p:sp>
        <p:nvSpPr>
          <p:cNvPr id="9" name="フッター プレースホルダ 3">
            <a:extLst>
              <a:ext uri="{FF2B5EF4-FFF2-40B4-BE49-F238E27FC236}">
                <a16:creationId xmlns:a16="http://schemas.microsoft.com/office/drawing/2014/main" id="{2C37C32D-14C6-4BC3-93B3-701CD6E04527}"/>
              </a:ext>
            </a:extLst>
          </p:cNvPr>
          <p:cNvSpPr txBox="1">
            <a:spLocks/>
          </p:cNvSpPr>
          <p:nvPr/>
        </p:nvSpPr>
        <p:spPr>
          <a:xfrm>
            <a:off x="8691239" y="4795945"/>
            <a:ext cx="500528" cy="28533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17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9C375-E7D2-F6D8-48D2-921D932B6F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40288" y="156259"/>
            <a:ext cx="546057" cy="5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79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" y="126098"/>
            <a:ext cx="8637899" cy="66896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entury Schoolbook" panose="02040604050505020304" pitchFamily="18" charset="0"/>
              </a:rPr>
              <a:t>Non-premixed Combustion of Gaseous Fuel - Fuel Type Effect on Particle Emission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F9AE044-0F37-4662-BE40-24EF04BED826}"/>
              </a:ext>
            </a:extLst>
          </p:cNvPr>
          <p:cNvSpPr/>
          <p:nvPr/>
        </p:nvSpPr>
        <p:spPr>
          <a:xfrm>
            <a:off x="166075" y="1082387"/>
            <a:ext cx="4071074" cy="359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Schoolbook" panose="02040604050505020304" pitchFamily="18" charset="0"/>
              </a:rPr>
              <a:t>The fuel carbon content is the dominant influencing factor affecting particle formation at low loads</a:t>
            </a:r>
          </a:p>
          <a:p>
            <a:pPr marL="214313" indent="-214313" algn="just">
              <a:lnSpc>
                <a:spcPct val="150000"/>
              </a:lnSpc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Schoolbook" panose="02040604050505020304" pitchFamily="18" charset="0"/>
              </a:rPr>
              <a:t>The lubricant becomes the dominant particle source with hydrogen-based fuel combustion </a:t>
            </a:r>
          </a:p>
          <a:p>
            <a:pPr marL="214313" indent="-214313" algn="just">
              <a:lnSpc>
                <a:spcPct val="150000"/>
              </a:lnSpc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Schoolbook" panose="02040604050505020304" pitchFamily="18" charset="0"/>
              </a:rPr>
              <a:t>Reformate with the highest injection duration results in the highest particle formation</a:t>
            </a: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2EFE48C5-8149-48E2-8A14-25C7AB483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092503"/>
              </p:ext>
            </p:extLst>
          </p:nvPr>
        </p:nvGraphicFramePr>
        <p:xfrm>
          <a:off x="166075" y="1230527"/>
          <a:ext cx="5209953" cy="325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フッター プレースホルダ 3">
            <a:extLst>
              <a:ext uri="{FF2B5EF4-FFF2-40B4-BE49-F238E27FC236}">
                <a16:creationId xmlns:a16="http://schemas.microsoft.com/office/drawing/2014/main" id="{8F33D3A6-F947-4F6F-B8C9-E60125E7697C}"/>
              </a:ext>
            </a:extLst>
          </p:cNvPr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18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E54491A-DAC0-4A09-BF77-3B59B52B7D15}"/>
              </a:ext>
            </a:extLst>
          </p:cNvPr>
          <p:cNvSpPr/>
          <p:nvPr/>
        </p:nvSpPr>
        <p:spPr>
          <a:xfrm>
            <a:off x="5376028" y="984306"/>
            <a:ext cx="3479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Thawko et al., Energy Conversion and Management,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14A35-61BD-63BB-3DCF-0E94A4ADD16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69265" y="118525"/>
            <a:ext cx="546057" cy="52043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11F8B66-173E-4783-B6FD-246570EAAF34}"/>
              </a:ext>
            </a:extLst>
          </p:cNvPr>
          <p:cNvGrpSpPr/>
          <p:nvPr/>
        </p:nvGrpSpPr>
        <p:grpSpPr>
          <a:xfrm>
            <a:off x="4806588" y="1024350"/>
            <a:ext cx="3954321" cy="3704083"/>
            <a:chOff x="4806588" y="1024350"/>
            <a:chExt cx="3954321" cy="3704083"/>
          </a:xfrm>
        </p:grpSpPr>
        <p:pic>
          <p:nvPicPr>
            <p:cNvPr id="8" name="תמונה 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806588" y="1024350"/>
              <a:ext cx="3954321" cy="3704083"/>
            </a:xfrm>
            <a:prstGeom prst="rect">
              <a:avLst/>
            </a:prstGeom>
          </p:spPr>
        </p:pic>
        <p:pic>
          <p:nvPicPr>
            <p:cNvPr id="10" name="imageSelected1" descr="e27366e0-0c94-4075-8244-fc0cacc16a8d">
              <a:extLst>
                <a:ext uri="{FF2B5EF4-FFF2-40B4-BE49-F238E27FC236}">
                  <a16:creationId xmlns:a16="http://schemas.microsoft.com/office/drawing/2014/main" id="{BC1E7D9C-DCDF-4448-8B30-1D9FEEC76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094" y="1283922"/>
              <a:ext cx="2034022" cy="1853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AAEB956-55BB-4DF5-8620-8ACAB841EBF4}"/>
              </a:ext>
            </a:extLst>
          </p:cNvPr>
          <p:cNvSpPr/>
          <p:nvPr/>
        </p:nvSpPr>
        <p:spPr>
          <a:xfrm>
            <a:off x="5731991" y="826149"/>
            <a:ext cx="26929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000" b="1" i="1" dirty="0">
                <a:solidFill>
                  <a:srgbClr val="C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Thawko &amp; Tartakovsky, Fuel, 2022</a:t>
            </a:r>
          </a:p>
        </p:txBody>
      </p:sp>
    </p:spTree>
    <p:extLst>
      <p:ext uri="{BB962C8B-B14F-4D97-AF65-F5344CB8AC3E}">
        <p14:creationId xmlns:p14="http://schemas.microsoft.com/office/powerpoint/2010/main" val="7219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Summary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531598F-C12D-4575-8F1A-62AF7FBC3C95}"/>
              </a:ext>
            </a:extLst>
          </p:cNvPr>
          <p:cNvSpPr txBox="1">
            <a:spLocks/>
          </p:cNvSpPr>
          <p:nvPr/>
        </p:nvSpPr>
        <p:spPr bwMode="auto">
          <a:xfrm>
            <a:off x="229338" y="894478"/>
            <a:ext cx="8788537" cy="37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auto" hangingPunct="1"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Arial" panose="020B0604020202020204" pitchFamily="34" charset="0"/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arlett" pitchFamily="2" charset="2"/>
              <a:buChar char="y"/>
              <a:defRPr kumimoji="1" sz="1800">
                <a:solidFill>
                  <a:schemeClr val="bg1"/>
                </a:solidFill>
                <a:latin typeface="+mn-lt"/>
              </a:defRPr>
            </a:lvl2pPr>
            <a:lvl3pPr marL="346075" indent="-342900" algn="l" rtl="0" eaLnBrk="1" fontAlgn="auto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arlett" pitchFamily="2" charset="2"/>
              <a:buChar char="8"/>
              <a:defRPr kumimoji="1" sz="1800">
                <a:solidFill>
                  <a:schemeClr val="tx1"/>
                </a:solidFill>
                <a:latin typeface="+mn-lt"/>
              </a:defRPr>
            </a:lvl3pPr>
            <a:lvl4pPr marL="636588" indent="-342900" algn="l" rtl="0" eaLnBrk="1" fontAlgn="auto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arlett" pitchFamily="2" charset="2"/>
              <a:buChar char="8"/>
              <a:defRPr kumimoji="1" sz="1800">
                <a:solidFill>
                  <a:schemeClr val="tx1"/>
                </a:solidFill>
                <a:latin typeface="+mn-lt"/>
              </a:defRPr>
            </a:lvl4pPr>
            <a:lvl5pPr marL="511175" indent="0" algn="l" rtl="0" eaLnBrk="1" fontAlgn="auto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Arial" charset="0"/>
              <a:buNone/>
              <a:defRPr kumimoji="1"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arlett" pitchFamily="2" charset="2"/>
              <a:buChar char="8"/>
              <a:defRPr kumimoji="1"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arlett" pitchFamily="2" charset="2"/>
              <a:buChar char="8"/>
              <a:defRPr kumimoji="1"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arlett" pitchFamily="2" charset="2"/>
              <a:buChar char="8"/>
              <a:defRPr kumimoji="1"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arlett" pitchFamily="2" charset="2"/>
              <a:buChar char="8"/>
              <a:defRPr kumimoji="1" sz="2000">
                <a:solidFill>
                  <a:srgbClr val="000000"/>
                </a:solidFill>
                <a:latin typeface="+mn-lt"/>
              </a:defRPr>
            </a:lvl9pPr>
          </a:lstStyle>
          <a:p>
            <a:pPr marL="363600" indent="-363600">
              <a:spcBef>
                <a:spcPct val="5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>
                <a:tab pos="358775" algn="l"/>
              </a:tabLst>
              <a:defRPr/>
            </a:pPr>
            <a:r>
              <a:rPr lang="en-US" sz="2000" dirty="0">
                <a:ea typeface="ＭＳ Ｐゴシック" pitchFamily="50" charset="-128"/>
              </a:rPr>
              <a:t>Excessive particle formation was discovered in reformate/hydrogen combustion compared to hydrocarbon fuels</a:t>
            </a:r>
          </a:p>
          <a:p>
            <a:pPr marL="357188" indent="-357188">
              <a:spcBef>
                <a:spcPct val="5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ea typeface="ＭＳ Ｐゴシック" pitchFamily="50" charset="-128"/>
              </a:rPr>
              <a:t>Particle formation mechanism in non-remixed hydrogen combustion was described</a:t>
            </a:r>
          </a:p>
          <a:p>
            <a:pPr marL="361950" indent="-361950">
              <a:spcBef>
                <a:spcPct val="5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>
                <a:tab pos="358775" algn="l"/>
                <a:tab pos="361950" algn="l"/>
              </a:tabLst>
              <a:defRPr/>
            </a:pPr>
            <a:r>
              <a:rPr lang="en-US" sz="2000" dirty="0">
                <a:ea typeface="ＭＳ Ｐゴシック" pitchFamily="50" charset="-128"/>
              </a:rPr>
              <a:t>Sweeping is the main lubricant vapor entrainment mechanism into the combustion chamber bulk</a:t>
            </a:r>
          </a:p>
          <a:p>
            <a:pPr marL="361950" indent="-361950">
              <a:spcBef>
                <a:spcPct val="5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>
                <a:tab pos="358775" algn="l"/>
                <a:tab pos="361950" algn="l"/>
              </a:tabLst>
              <a:defRPr/>
            </a:pPr>
            <a:r>
              <a:rPr lang="en-US" sz="2000" dirty="0">
                <a:ea typeface="ＭＳ Ｐゴシック" pitchFamily="50" charset="-128"/>
              </a:rPr>
              <a:t>Longer injection duration results in a higher particle formation</a:t>
            </a:r>
          </a:p>
          <a:p>
            <a:pPr marL="361950" indent="-361950">
              <a:spcBef>
                <a:spcPct val="5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>
                <a:tab pos="358775" algn="l"/>
                <a:tab pos="361950" algn="l"/>
              </a:tabLst>
              <a:defRPr/>
            </a:pPr>
            <a:r>
              <a:rPr lang="en-US" sz="2000" dirty="0">
                <a:ea typeface="ＭＳ Ｐゴシック" pitchFamily="50" charset="-128"/>
              </a:rPr>
              <a:t>The described particle formation mechanism paves the way to development of novel engineering solutions aimed at particle formation mitigation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SzPct val="80000"/>
              <a:defRPr/>
            </a:pPr>
            <a:endParaRPr lang="en-US" sz="2000" dirty="0">
              <a:ea typeface="ＭＳ Ｐゴシック" pitchFamily="50" charset="-128"/>
            </a:endParaRPr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048A1B5F-A62B-465C-8BDB-3028AFD458EA}"/>
              </a:ext>
            </a:extLst>
          </p:cNvPr>
          <p:cNvSpPr txBox="1">
            <a:spLocks/>
          </p:cNvSpPr>
          <p:nvPr/>
        </p:nvSpPr>
        <p:spPr>
          <a:xfrm>
            <a:off x="8607828" y="4788232"/>
            <a:ext cx="592926" cy="35526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游ゴシック" panose="020B0400000000000000" pitchFamily="34" charset="-128"/>
                <a:cs typeface="+mn-cs"/>
              </a:rPr>
              <a:t>19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游ゴシック" panose="020B0400000000000000" pitchFamily="34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274063-9568-4329-99E5-7FB784E1FF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12248" y="155819"/>
            <a:ext cx="546057" cy="5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1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72640"/>
            <a:ext cx="8369807" cy="40241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Hydrogen is a Great Sustainable Fuel for IC Engine</a:t>
            </a:r>
          </a:p>
        </p:txBody>
      </p:sp>
      <p:sp>
        <p:nvSpPr>
          <p:cNvPr id="9" name="フッター プレースホルダ 3"/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2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73235-CD08-4DC0-97DA-E99C43784182}"/>
              </a:ext>
            </a:extLst>
          </p:cNvPr>
          <p:cNvSpPr txBox="1"/>
          <p:nvPr/>
        </p:nvSpPr>
        <p:spPr>
          <a:xfrm>
            <a:off x="310368" y="743735"/>
            <a:ext cx="6026728" cy="156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Carbon-free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Wide flammability limits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High burning velocity (207 cm/s vs ~35 for gasoline)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Contributes to better antiknock performance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9C9F815-1E6A-4F20-81CD-452080FB7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777040"/>
              </p:ext>
            </p:extLst>
          </p:nvPr>
        </p:nvGraphicFramePr>
        <p:xfrm>
          <a:off x="126815" y="2501782"/>
          <a:ext cx="5188988" cy="211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6D1B967-39D4-42BA-A048-C9DBD7D89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2990" y="743734"/>
            <a:ext cx="2941010" cy="1881701"/>
          </a:xfrm>
          <a:prstGeom prst="rect">
            <a:avLst/>
          </a:prstGeom>
        </p:spPr>
      </p:pic>
      <p:pic>
        <p:nvPicPr>
          <p:cNvPr id="4" name="Picture 3" descr="A graph of different fuel types&#10;&#10;Description automatically generated with medium confidence">
            <a:extLst>
              <a:ext uri="{FF2B5EF4-FFF2-40B4-BE49-F238E27FC236}">
                <a16:creationId xmlns:a16="http://schemas.microsoft.com/office/drawing/2014/main" id="{47DF0650-E258-170C-00EF-A1CBC5976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2990" y="2823887"/>
            <a:ext cx="2878864" cy="1913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2541CE-E483-CD3D-A72F-4677AEB4DA7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89972" y="72640"/>
            <a:ext cx="546057" cy="5204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F85419-A6E0-4648-A0AA-99AE0CB30C2A}"/>
              </a:ext>
            </a:extLst>
          </p:cNvPr>
          <p:cNvSpPr txBox="1"/>
          <p:nvPr/>
        </p:nvSpPr>
        <p:spPr>
          <a:xfrm>
            <a:off x="6557786" y="1838702"/>
            <a:ext cx="2524068" cy="2214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" i="1" dirty="0">
                <a:latin typeface="Times New Roman" panose="02020603050405020304" pitchFamily="18" charset="0"/>
                <a:cs typeface="+mj-cs"/>
              </a:rPr>
              <a:t>Thawko et al., Energy Conversion &amp; Management, 2022</a:t>
            </a:r>
            <a:endParaRPr lang="he-IL" sz="800" i="1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AEA95-86C2-464A-A640-4C0DA1E60764}"/>
              </a:ext>
            </a:extLst>
          </p:cNvPr>
          <p:cNvSpPr txBox="1"/>
          <p:nvPr/>
        </p:nvSpPr>
        <p:spPr>
          <a:xfrm>
            <a:off x="7287903" y="4292044"/>
            <a:ext cx="1202069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" i="1" dirty="0">
                <a:latin typeface="Times New Roman" panose="02020603050405020304" pitchFamily="18" charset="0"/>
                <a:cs typeface="+mj-cs"/>
              </a:rPr>
              <a:t>Singh et al., Fuel, 2016</a:t>
            </a:r>
            <a:endParaRPr lang="he-IL" sz="800" i="1" dirty="0">
              <a:latin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45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Acknowledgments</a:t>
            </a:r>
          </a:p>
        </p:txBody>
      </p:sp>
      <p:pic>
        <p:nvPicPr>
          <p:cNvPr id="4" name="Picture 2" descr="Israel Science Foundation | Research Gateways | F1000Research">
            <a:extLst>
              <a:ext uri="{FF2B5EF4-FFF2-40B4-BE49-F238E27FC236}">
                <a16:creationId xmlns:a16="http://schemas.microsoft.com/office/drawing/2014/main" id="{91E8A8CD-0025-4A7C-9E70-CC7BFA076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014" y="1374257"/>
            <a:ext cx="3225130" cy="101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3">
            <a:extLst>
              <a:ext uri="{FF2B5EF4-FFF2-40B4-BE49-F238E27FC236}">
                <a16:creationId xmlns:a16="http://schemas.microsoft.com/office/drawing/2014/main" id="{22571765-E0A9-493F-B1A9-5BDF09439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976" y="1420867"/>
            <a:ext cx="3066196" cy="917792"/>
          </a:xfrm>
          <a:prstGeom prst="rect">
            <a:avLst/>
          </a:prstGeom>
        </p:spPr>
      </p:pic>
      <p:pic>
        <p:nvPicPr>
          <p:cNvPr id="7" name="Picture 2" descr="C:\Users\user\Downloads\GTEP-E+H.jpg">
            <a:extLst>
              <a:ext uri="{FF2B5EF4-FFF2-40B4-BE49-F238E27FC236}">
                <a16:creationId xmlns:a16="http://schemas.microsoft.com/office/drawing/2014/main" id="{946F880A-93AA-4DEE-BD17-BD17B5DDF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383" y="3173205"/>
            <a:ext cx="2399798" cy="124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10">
            <a:extLst>
              <a:ext uri="{FF2B5EF4-FFF2-40B4-BE49-F238E27FC236}">
                <a16:creationId xmlns:a16="http://schemas.microsoft.com/office/drawing/2014/main" id="{D764F6CC-F179-4390-A1D0-3FAC5C337E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83" y="1170893"/>
            <a:ext cx="1461637" cy="1395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126" y="2752802"/>
            <a:ext cx="2526441" cy="1662561"/>
          </a:xfrm>
          <a:prstGeom prst="rect">
            <a:avLst/>
          </a:prstGeom>
        </p:spPr>
      </p:pic>
      <p:sp>
        <p:nvSpPr>
          <p:cNvPr id="9" name="フッター プレースホルダ 3">
            <a:extLst>
              <a:ext uri="{FF2B5EF4-FFF2-40B4-BE49-F238E27FC236}">
                <a16:creationId xmlns:a16="http://schemas.microsoft.com/office/drawing/2014/main" id="{AB9DE51E-B6FA-4970-A82F-B5F043BD232C}"/>
              </a:ext>
            </a:extLst>
          </p:cNvPr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20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B023E-93A5-1D1F-B715-8C4095D135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16944" y="142920"/>
            <a:ext cx="546057" cy="5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01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Q &amp; 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3F5E59-E85D-4BB5-8287-A30DCA5CDF50}"/>
              </a:ext>
            </a:extLst>
          </p:cNvPr>
          <p:cNvSpPr txBox="1">
            <a:spLocks/>
          </p:cNvSpPr>
          <p:nvPr/>
        </p:nvSpPr>
        <p:spPr>
          <a:xfrm>
            <a:off x="186431" y="1030693"/>
            <a:ext cx="4603072" cy="3345998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22225">
                  <a:solidFill>
                    <a:srgbClr val="E7E6E6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entury Schoolbook" panose="02040604050505020304" pitchFamily="18" charset="0"/>
              </a:rPr>
              <a:t>Thank you for your attention!</a:t>
            </a:r>
          </a:p>
          <a:p>
            <a:endParaRPr lang="en-US" dirty="0">
              <a:latin typeface="Century Schoolbook" panose="020406040505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entury Schoolbook" panose="02040604050505020304" pitchFamily="18" charset="0"/>
              </a:rPr>
              <a:t>Prof. Leonid Tartakovsky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entury Schoolbook" panose="02040604050505020304" pitchFamily="18" charset="0"/>
                <a:hlinkClick r:id="rId2"/>
              </a:rPr>
              <a:t>tartak@technion.ac.il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446729C-1230-4145-9EBA-A781E400F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535" y="1631151"/>
            <a:ext cx="3394644" cy="1835579"/>
          </a:xfrm>
          <a:prstGeom prst="rect">
            <a:avLst/>
          </a:prstGeom>
        </p:spPr>
      </p:pic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8E5823BC-0736-4EDD-9101-99C35555DF49}"/>
              </a:ext>
            </a:extLst>
          </p:cNvPr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21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5AFB92-2F15-D365-D507-CD37ACAA2C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16944" y="155819"/>
            <a:ext cx="546057" cy="5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0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7" y="162822"/>
            <a:ext cx="8369807" cy="433457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Challenges of Hydrogen as an ICE Fuel</a:t>
            </a:r>
          </a:p>
        </p:txBody>
      </p:sp>
      <p:sp>
        <p:nvSpPr>
          <p:cNvPr id="9" name="フッター プレースホルダ 3"/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3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ABABE-B949-4DC8-BDC7-8321CE965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6501" y="783398"/>
            <a:ext cx="4813953" cy="1996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26BECB-9BF8-4A4F-A78D-BEC1CDE7C47C}"/>
              </a:ext>
            </a:extLst>
          </p:cNvPr>
          <p:cNvSpPr txBox="1"/>
          <p:nvPr/>
        </p:nvSpPr>
        <p:spPr>
          <a:xfrm>
            <a:off x="4566501" y="2939896"/>
            <a:ext cx="4443726" cy="152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Century Schoolbook" panose="02040604050505020304" pitchFamily="18" charset="0"/>
              </a:rPr>
              <a:t>Because port reformate injection leads to </a:t>
            </a:r>
            <a:r>
              <a:rPr lang="en-US" sz="1600" dirty="0">
                <a:solidFill>
                  <a:srgbClr val="FF0000"/>
                </a:solidFill>
                <a:latin typeface="Century Schoolbook" panose="02040604050505020304" pitchFamily="18" charset="0"/>
              </a:rPr>
              <a:t>abnormal combustion and power loss</a:t>
            </a:r>
            <a:r>
              <a:rPr lang="en-US" sz="1600" dirty="0">
                <a:latin typeface="Century Schoolbook" panose="02040604050505020304" pitchFamily="18" charset="0"/>
              </a:rPr>
              <a:t>, </a:t>
            </a:r>
            <a:r>
              <a:rPr lang="en-US" sz="16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we suggested employing the direct injection.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32E858-37CD-4344-987F-ABCEF58BA91B}"/>
                  </a:ext>
                </a:extLst>
              </p:cNvPr>
              <p:cNvSpPr txBox="1"/>
              <p:nvPr/>
            </p:nvSpPr>
            <p:spPr>
              <a:xfrm>
                <a:off x="117016" y="746116"/>
                <a:ext cx="4704366" cy="175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rgbClr val="0000FF"/>
                    </a:solidFill>
                    <a:latin typeface="Century Schoolbook" panose="02040604050505020304" pitchFamily="18" charset="0"/>
                  </a:rPr>
                  <a:t>No fueling infrastructure available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rgbClr val="0000FF"/>
                    </a:solidFill>
                    <a:latin typeface="Century Schoolbook" panose="02040604050505020304" pitchFamily="18" charset="0"/>
                  </a:rPr>
                  <a:t>Onboard storage is problematic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Century Schoolbook" panose="02040604050505020304" pitchFamily="18" charset="0"/>
                  </a:rPr>
                  <a:t>To remind: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Century Schoolbook" panose="02040604050505020304" pitchFamily="18" charset="0"/>
                  </a:rPr>
                  <a:t>= 2.016 g/mol,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70C0"/>
                    </a:solidFill>
                    <a:latin typeface="Century Schoolbook" panose="02040604050505020304" pitchFamily="18" charset="0"/>
                  </a:rPr>
                  <a:t>		      Boiling T = -253°C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32E858-37CD-4344-987F-ABCEF58BA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16" y="746116"/>
                <a:ext cx="4704366" cy="1752531"/>
              </a:xfrm>
              <a:prstGeom prst="rect">
                <a:avLst/>
              </a:prstGeom>
              <a:blipFill>
                <a:blip r:embed="rId4"/>
                <a:stretch>
                  <a:fillRect l="-1036" b="-34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F14C7A9-FCFA-4E09-8E87-050E5B4D5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122898"/>
              </p:ext>
            </p:extLst>
          </p:nvPr>
        </p:nvGraphicFramePr>
        <p:xfrm>
          <a:off x="60071" y="3016193"/>
          <a:ext cx="4443726" cy="1812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AF08EBF-7696-FCC7-88C7-39E3173B1E5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464313" y="81374"/>
            <a:ext cx="546057" cy="5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25" y="98854"/>
            <a:ext cx="8750875" cy="381206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Onboard on-demand Hydrogen Production From a Sustainable Fuel</a:t>
            </a:r>
            <a:endParaRPr lang="en-US" sz="2200" b="0" dirty="0">
              <a:latin typeface="Century Schoolbook" panose="02040604050505020304" pitchFamily="18" charset="0"/>
            </a:endParaRPr>
          </a:p>
        </p:txBody>
      </p:sp>
      <p:grpSp>
        <p:nvGrpSpPr>
          <p:cNvPr id="5" name="קבוצה 12">
            <a:extLst>
              <a:ext uri="{FF2B5EF4-FFF2-40B4-BE49-F238E27FC236}">
                <a16:creationId xmlns:a16="http://schemas.microsoft.com/office/drawing/2014/main" id="{C7E0BA0E-F215-4EEE-9737-7C4D9337B97F}"/>
              </a:ext>
            </a:extLst>
          </p:cNvPr>
          <p:cNvGrpSpPr/>
          <p:nvPr/>
        </p:nvGrpSpPr>
        <p:grpSpPr>
          <a:xfrm>
            <a:off x="1517073" y="1147007"/>
            <a:ext cx="5110554" cy="2598359"/>
            <a:chOff x="3871764" y="1333055"/>
            <a:chExt cx="8275775" cy="3956585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90D6F6FC-E066-4F79-BED4-EE2AD3504CED}"/>
                </a:ext>
              </a:extLst>
            </p:cNvPr>
            <p:cNvPicPr/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626"/>
            <a:stretch/>
          </p:blipFill>
          <p:spPr bwMode="auto">
            <a:xfrm>
              <a:off x="3871764" y="1333055"/>
              <a:ext cx="8275775" cy="39565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31">
              <a:extLst>
                <a:ext uri="{FF2B5EF4-FFF2-40B4-BE49-F238E27FC236}">
                  <a16:creationId xmlns:a16="http://schemas.microsoft.com/office/drawing/2014/main" id="{383FC11E-13C3-46A4-A959-A654C86A2008}"/>
                </a:ext>
              </a:extLst>
            </p:cNvPr>
            <p:cNvSpPr txBox="1"/>
            <p:nvPr/>
          </p:nvSpPr>
          <p:spPr>
            <a:xfrm>
              <a:off x="8702024" y="4341120"/>
              <a:ext cx="2893225" cy="843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FF0000"/>
                  </a:solidFill>
                </a:rPr>
                <a:t>Thermo-Chemical Recuperation (TCR)</a:t>
              </a:r>
            </a:p>
          </p:txBody>
        </p:sp>
      </p:grpSp>
      <p:sp>
        <p:nvSpPr>
          <p:cNvPr id="8" name="Rectangle 18">
            <a:extLst>
              <a:ext uri="{FF2B5EF4-FFF2-40B4-BE49-F238E27FC236}">
                <a16:creationId xmlns:a16="http://schemas.microsoft.com/office/drawing/2014/main" id="{A3CEEF55-FFA9-4203-A101-73CB8F2E0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85" y="1276350"/>
            <a:ext cx="3380829" cy="275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defTabSz="685800"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Primary renewable low-carbon intensity liquid fuel (e-fuel)</a:t>
            </a:r>
          </a:p>
          <a:p>
            <a:pPr marL="285750" indent="-285750" defTabSz="685800"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Waste heat recovery process</a:t>
            </a:r>
          </a:p>
          <a:p>
            <a:pPr marL="285750" indent="-285750" defTabSz="685800"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Direct reformate injection</a:t>
            </a:r>
          </a:p>
          <a:p>
            <a:pPr marL="285750" indent="-285750" defTabSz="685800"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Hydrogen combustion</a:t>
            </a:r>
          </a:p>
          <a:p>
            <a:pPr marL="285750" indent="-285750" defTabSz="685800"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Ultra-low pollutant emissions</a:t>
            </a:r>
          </a:p>
        </p:txBody>
      </p:sp>
      <p:grpSp>
        <p:nvGrpSpPr>
          <p:cNvPr id="9" name="קבוצה 16">
            <a:extLst>
              <a:ext uri="{FF2B5EF4-FFF2-40B4-BE49-F238E27FC236}">
                <a16:creationId xmlns:a16="http://schemas.microsoft.com/office/drawing/2014/main" id="{945C1182-77E9-4E4F-AB97-DC7F077759A1}"/>
              </a:ext>
            </a:extLst>
          </p:cNvPr>
          <p:cNvGrpSpPr/>
          <p:nvPr/>
        </p:nvGrpSpPr>
        <p:grpSpPr>
          <a:xfrm>
            <a:off x="-76200" y="4002542"/>
            <a:ext cx="4572000" cy="582156"/>
            <a:chOff x="-458532" y="4717900"/>
            <a:chExt cx="6096000" cy="1562164"/>
          </a:xfrm>
        </p:grpSpPr>
        <p:sp>
          <p:nvSpPr>
            <p:cNvPr id="10" name="מלבן 17">
              <a:extLst>
                <a:ext uri="{FF2B5EF4-FFF2-40B4-BE49-F238E27FC236}">
                  <a16:creationId xmlns:a16="http://schemas.microsoft.com/office/drawing/2014/main" id="{CBAE92E1-5182-4F22-879E-52CE21DF6B34}"/>
                </a:ext>
              </a:extLst>
            </p:cNvPr>
            <p:cNvSpPr/>
            <p:nvPr/>
          </p:nvSpPr>
          <p:spPr>
            <a:xfrm>
              <a:off x="-458532" y="4717900"/>
              <a:ext cx="6096000" cy="13764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38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prstClr val="black"/>
                  </a:solidFill>
                </a:rPr>
                <a:t>Methanol Steam Reforming (MSR)</a:t>
              </a:r>
            </a:p>
            <a:p>
              <a:pPr algn="ctr" defTabSz="685800" eaLnBrk="1" fontAlgn="auto" hangingPunct="1">
                <a:spcBef>
                  <a:spcPts val="380"/>
                </a:spcBef>
                <a:spcAft>
                  <a:spcPts val="0"/>
                </a:spcAft>
                <a:defRPr/>
              </a:pPr>
              <a:r>
                <a:rPr lang="en-US" sz="1200" i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CH</a:t>
              </a:r>
              <a:r>
                <a:rPr lang="en-US" sz="1200" i="1" kern="0" baseline="-25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3</a:t>
              </a:r>
              <a:r>
                <a:rPr lang="en-US" sz="1200" i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OH+H</a:t>
              </a:r>
              <a:r>
                <a:rPr lang="en-US" sz="1200" i="1" kern="0" baseline="-25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sz="1200" i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O → 3H</a:t>
              </a:r>
              <a:r>
                <a:rPr lang="en-US" sz="1200" i="1" kern="0" baseline="-25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sz="1200" i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+CO</a:t>
              </a:r>
              <a:r>
                <a:rPr lang="en-US" sz="1200" i="1" kern="0" baseline="-25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2         </a:t>
              </a:r>
              <a:r>
                <a:rPr lang="el-GR" sz="1200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Δ</a:t>
              </a:r>
              <a:r>
                <a:rPr lang="en-US" sz="1200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H≈50 kJ/mol</a:t>
              </a:r>
            </a:p>
          </p:txBody>
        </p:sp>
        <p:sp>
          <p:nvSpPr>
            <p:cNvPr id="11" name="מלבן 18">
              <a:extLst>
                <a:ext uri="{FF2B5EF4-FFF2-40B4-BE49-F238E27FC236}">
                  <a16:creationId xmlns:a16="http://schemas.microsoft.com/office/drawing/2014/main" id="{C5F7FC49-3470-4450-9EDC-5E7C236DAFAA}"/>
                </a:ext>
              </a:extLst>
            </p:cNvPr>
            <p:cNvSpPr/>
            <p:nvPr/>
          </p:nvSpPr>
          <p:spPr>
            <a:xfrm>
              <a:off x="541388" y="4717900"/>
              <a:ext cx="4127792" cy="1562164"/>
            </a:xfrm>
            <a:prstGeom prst="rect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35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072350" y="4618658"/>
            <a:ext cx="52273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800" b="1" i="1" dirty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Tartakovsky L., Sheintuch M., Veinblat M., Thawko A., International Patent Application No. PCT/IB2020/056382,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877383" y="4535825"/>
            <a:ext cx="2688557" cy="285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0000"/>
              </a:lnSpc>
              <a:spcBef>
                <a:spcPts val="380"/>
              </a:spcBef>
              <a:buClr>
                <a:srgbClr val="C00000"/>
              </a:buClr>
              <a:defRPr/>
            </a:pPr>
            <a:r>
              <a:rPr lang="en-US" sz="1200" i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Low reforming temperatures- 250-300 C</a:t>
            </a:r>
          </a:p>
        </p:txBody>
      </p:sp>
      <p:sp>
        <p:nvSpPr>
          <p:cNvPr id="12" name="フッター プレースホルダ 3">
            <a:extLst>
              <a:ext uri="{FF2B5EF4-FFF2-40B4-BE49-F238E27FC236}">
                <a16:creationId xmlns:a16="http://schemas.microsoft.com/office/drawing/2014/main" id="{1A41F148-ACD5-4C51-9853-F153F8314F21}"/>
              </a:ext>
            </a:extLst>
          </p:cNvPr>
          <p:cNvSpPr txBox="1">
            <a:spLocks/>
          </p:cNvSpPr>
          <p:nvPr/>
        </p:nvSpPr>
        <p:spPr>
          <a:xfrm>
            <a:off x="8691239" y="4795945"/>
            <a:ext cx="500528" cy="28533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4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3897751-6A02-40D4-8251-287F87F30308}"/>
              </a:ext>
            </a:extLst>
          </p:cNvPr>
          <p:cNvSpPr txBox="1">
            <a:spLocks/>
          </p:cNvSpPr>
          <p:nvPr/>
        </p:nvSpPr>
        <p:spPr>
          <a:xfrm>
            <a:off x="381000" y="800752"/>
            <a:ext cx="8750875" cy="38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b="0" i="1" dirty="0">
                <a:latin typeface="Century Schoolbook" panose="02040604050505020304" pitchFamily="18" charset="0"/>
              </a:rPr>
              <a:t>High-Pressure Thermo-Chemical Recuperation</a:t>
            </a:r>
            <a:endParaRPr lang="en-US" b="0" i="1" dirty="0">
              <a:latin typeface="Century Schoolbook" panose="02040604050505020304" pitchFamily="18" charset="0"/>
            </a:endParaRPr>
          </a:p>
        </p:txBody>
      </p:sp>
      <p:pic>
        <p:nvPicPr>
          <p:cNvPr id="15" name="Picture 4">
            <a:hlinkClick r:id="" action="ppaction://noaction"/>
            <a:extLst>
              <a:ext uri="{FF2B5EF4-FFF2-40B4-BE49-F238E27FC236}">
                <a16:creationId xmlns:a16="http://schemas.microsoft.com/office/drawing/2014/main" id="{526BF4C3-AD9F-E2B6-BA8B-A7C50B1CB84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805" y="3033007"/>
            <a:ext cx="852185" cy="151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6" name="Group 12">
            <a:extLst>
              <a:ext uri="{FF2B5EF4-FFF2-40B4-BE49-F238E27FC236}">
                <a16:creationId xmlns:a16="http://schemas.microsoft.com/office/drawing/2014/main" id="{56E519D2-06BC-B136-DE07-2BCA434D2340}"/>
              </a:ext>
            </a:extLst>
          </p:cNvPr>
          <p:cNvGrpSpPr/>
          <p:nvPr/>
        </p:nvGrpSpPr>
        <p:grpSpPr>
          <a:xfrm>
            <a:off x="6901852" y="3875657"/>
            <a:ext cx="990600" cy="625241"/>
            <a:chOff x="1180214" y="1786270"/>
            <a:chExt cx="4219527" cy="2003395"/>
          </a:xfrm>
          <a:effectLst/>
        </p:grpSpPr>
        <p:pic>
          <p:nvPicPr>
            <p:cNvPr id="17" name="Picture 15">
              <a:extLst>
                <a:ext uri="{FF2B5EF4-FFF2-40B4-BE49-F238E27FC236}">
                  <a16:creationId xmlns:a16="http://schemas.microsoft.com/office/drawing/2014/main" id="{2BE85C3E-5388-5E1A-213E-F31DF9CF695B}"/>
                </a:ext>
              </a:extLst>
            </p:cNvPr>
            <p:cNvPicPr/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0214" y="1786270"/>
              <a:ext cx="2281570" cy="20033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5B206FE-CEC5-EB03-0DCB-442F92B91DF1}"/>
                </a:ext>
              </a:extLst>
            </p:cNvPr>
            <p:cNvPicPr/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49554" y="1786270"/>
              <a:ext cx="1950187" cy="20033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" name="Picture 54">
            <a:extLst>
              <a:ext uri="{FF2B5EF4-FFF2-40B4-BE49-F238E27FC236}">
                <a16:creationId xmlns:a16="http://schemas.microsoft.com/office/drawing/2014/main" id="{2F4D7670-5B3C-BD69-116C-3AF48595A89A}"/>
              </a:ext>
            </a:extLst>
          </p:cNvPr>
          <p:cNvPicPr/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8600" y="3828116"/>
            <a:ext cx="1116871" cy="720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6B54EDD1-E96A-C270-49F2-D7B77B2B06F9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38283" y="3629841"/>
            <a:ext cx="549444" cy="111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27B284-2936-789D-E53C-4878434AAFA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395446" y="62220"/>
            <a:ext cx="546057" cy="520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7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.00154 L 0.20209 0.005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96636"/>
            <a:ext cx="8717280" cy="40241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High-Pressure Thermo-Chemical Recuperation Performance </a:t>
            </a:r>
          </a:p>
        </p:txBody>
      </p:sp>
      <p:graphicFrame>
        <p:nvGraphicFramePr>
          <p:cNvPr id="5" name="Chart 65">
            <a:extLst>
              <a:ext uri="{FF2B5EF4-FFF2-40B4-BE49-F238E27FC236}">
                <a16:creationId xmlns:a16="http://schemas.microsoft.com/office/drawing/2014/main" id="{8B8F4466-DE46-4537-B247-3841CA457D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172162"/>
              </p:ext>
            </p:extLst>
          </p:nvPr>
        </p:nvGraphicFramePr>
        <p:xfrm>
          <a:off x="4774718" y="962690"/>
          <a:ext cx="4078098" cy="2569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1">
            <a:extLst>
              <a:ext uri="{FF2B5EF4-FFF2-40B4-BE49-F238E27FC236}">
                <a16:creationId xmlns:a16="http://schemas.microsoft.com/office/drawing/2014/main" id="{5A7D056B-5BAE-472C-9D19-402B0FDB46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924088"/>
              </p:ext>
            </p:extLst>
          </p:nvPr>
        </p:nvGraphicFramePr>
        <p:xfrm>
          <a:off x="348239" y="962690"/>
          <a:ext cx="3446393" cy="268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EA7EE53-ABBF-4614-A1A4-DB31B68B6233}"/>
              </a:ext>
            </a:extLst>
          </p:cNvPr>
          <p:cNvSpPr/>
          <p:nvPr/>
        </p:nvSpPr>
        <p:spPr>
          <a:xfrm>
            <a:off x="844179" y="2392049"/>
            <a:ext cx="7455642" cy="1015663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marL="342900" indent="-342900" algn="just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19%-30% relative increase in indicated efficiency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A reduction in NO</a:t>
            </a:r>
            <a:r>
              <a:rPr lang="en-US" sz="2000" b="1" baseline="-25000" dirty="0">
                <a:solidFill>
                  <a:srgbClr val="002060"/>
                </a:solidFill>
                <a:latin typeface="Century Schoolbook" panose="02040604050505020304" pitchFamily="18" charset="0"/>
              </a:rPr>
              <a:t>x</a:t>
            </a:r>
            <a:r>
              <a:rPr lang="en-US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, CO and HC emissions by up to 97, 91 and 96, respectively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A65307-D339-4A64-BCFE-F24CD00AC660}"/>
              </a:ext>
            </a:extLst>
          </p:cNvPr>
          <p:cNvSpPr/>
          <p:nvPr/>
        </p:nvSpPr>
        <p:spPr>
          <a:xfrm>
            <a:off x="-474808" y="4602636"/>
            <a:ext cx="3657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000" b="1" i="1" dirty="0" err="1">
                <a:solidFill>
                  <a:srgbClr val="C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Poran</a:t>
            </a:r>
            <a:r>
              <a:rPr lang="en-US" sz="1000" b="1" i="1" dirty="0">
                <a:solidFill>
                  <a:srgbClr val="C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, Thawko et al., Int. J Hydrogen Energy, 2018</a:t>
            </a:r>
          </a:p>
        </p:txBody>
      </p:sp>
      <p:sp>
        <p:nvSpPr>
          <p:cNvPr id="16" name="フッター プレースホルダ 3">
            <a:extLst>
              <a:ext uri="{FF2B5EF4-FFF2-40B4-BE49-F238E27FC236}">
                <a16:creationId xmlns:a16="http://schemas.microsoft.com/office/drawing/2014/main" id="{FB1B9B1B-E95F-47F2-A296-34546C3A15C1}"/>
              </a:ext>
            </a:extLst>
          </p:cNvPr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5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D64C2-B8A3-435E-B928-4714D3C7E6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95446" y="81186"/>
            <a:ext cx="546057" cy="520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78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EAB340-26C7-4C2E-98B4-B7A8A3E8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00" y="71613"/>
            <a:ext cx="8497640" cy="40241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Fuel Type Effect on Gaseous Pollutant Emission – DI</a:t>
            </a:r>
            <a:r>
              <a:rPr lang="en-US" sz="2200" b="0" dirty="0">
                <a:latin typeface="Century Schoolbook" panose="02040604050505020304" pitchFamily="18" charset="0"/>
              </a:rPr>
              <a:t> </a:t>
            </a:r>
            <a:r>
              <a:rPr lang="en-US" sz="2200" dirty="0">
                <a:latin typeface="Century Schoolbook" panose="02040604050505020304" pitchFamily="18" charset="0"/>
              </a:rPr>
              <a:t>Engine</a:t>
            </a:r>
            <a:endParaRPr lang="he-IL" sz="2200" dirty="0">
              <a:latin typeface="Century Schoolbook" panose="020406040505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5F19C8-68B1-45D1-91FD-FBB9E1670FC0}"/>
              </a:ext>
            </a:extLst>
          </p:cNvPr>
          <p:cNvGrpSpPr/>
          <p:nvPr/>
        </p:nvGrpSpPr>
        <p:grpSpPr>
          <a:xfrm>
            <a:off x="51974" y="999573"/>
            <a:ext cx="9027264" cy="3080919"/>
            <a:chOff x="51974" y="1319940"/>
            <a:chExt cx="9027264" cy="3080919"/>
          </a:xfrm>
        </p:grpSpPr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FBD7A3F1-4780-4DFC-A4FD-29081EA4B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7715" y="1335360"/>
              <a:ext cx="2951523" cy="3005317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BA8C5D4-90E3-46AA-ABE4-29A8CE73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974" y="1351914"/>
              <a:ext cx="2951523" cy="3048945"/>
            </a:xfrm>
            <a:prstGeom prst="rect">
              <a:avLst/>
            </a:prstGeom>
          </p:spPr>
        </p:pic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F58C9CB1-B10B-48A5-B24F-A9DF73E59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39988" y="1319940"/>
              <a:ext cx="3064024" cy="3048945"/>
            </a:xfrm>
            <a:prstGeom prst="rect">
              <a:avLst/>
            </a:prstGeom>
          </p:spPr>
        </p:pic>
      </p:grp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F6807FCE-C57B-462A-80D3-0AD1632AD47C}"/>
              </a:ext>
            </a:extLst>
          </p:cNvPr>
          <p:cNvSpPr txBox="1"/>
          <p:nvPr/>
        </p:nvSpPr>
        <p:spPr>
          <a:xfrm>
            <a:off x="322630" y="784129"/>
            <a:ext cx="27173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900" b="1" dirty="0">
                <a:latin typeface="Century Schoolbook" panose="02040604050505020304" pitchFamily="18" charset="0"/>
              </a:rPr>
              <a:t>CO is near-zero for MSR and hydrogen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42524FAD-4869-4C16-A3EF-B616B7C977F3}"/>
              </a:ext>
            </a:extLst>
          </p:cNvPr>
          <p:cNvSpPr txBox="1"/>
          <p:nvPr/>
        </p:nvSpPr>
        <p:spPr>
          <a:xfrm>
            <a:off x="3252024" y="802823"/>
            <a:ext cx="30344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 sz="1200"/>
            </a:lvl1pPr>
          </a:lstStyle>
          <a:p>
            <a:pPr marL="182563" indent="-182563">
              <a:buClr>
                <a:srgbClr val="002060"/>
              </a:buClr>
            </a:pPr>
            <a:r>
              <a:rPr lang="en-US" sz="900" b="1" dirty="0">
                <a:latin typeface="Century Schoolbook" panose="02040604050505020304" pitchFamily="18" charset="0"/>
              </a:rPr>
              <a:t>CO</a:t>
            </a:r>
            <a:r>
              <a:rPr lang="en-US" sz="900" b="1" baseline="-25000" dirty="0">
                <a:latin typeface="Century Schoolbook" panose="02040604050505020304" pitchFamily="18" charset="0"/>
              </a:rPr>
              <a:t>2</a:t>
            </a:r>
            <a:r>
              <a:rPr lang="en-US" sz="900" b="1" dirty="0">
                <a:latin typeface="Century Schoolbook" panose="02040604050505020304" pitchFamily="18" charset="0"/>
              </a:rPr>
              <a:t> for MSR - from the injected reformate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A8D71757-C53E-44D5-A60A-4A67B0762188}"/>
              </a:ext>
            </a:extLst>
          </p:cNvPr>
          <p:cNvSpPr txBox="1"/>
          <p:nvPr/>
        </p:nvSpPr>
        <p:spPr>
          <a:xfrm>
            <a:off x="6395807" y="802999"/>
            <a:ext cx="274819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 sz="1200"/>
            </a:lvl1pPr>
          </a:lstStyle>
          <a:p>
            <a:pPr marL="182563" indent="-182563">
              <a:buClr>
                <a:srgbClr val="002060"/>
              </a:buClr>
            </a:pPr>
            <a:r>
              <a:rPr lang="en-US" sz="900" b="1" dirty="0">
                <a:latin typeface="Century Schoolbook" panose="02040604050505020304" pitchFamily="18" charset="0"/>
              </a:rPr>
              <a:t>NO</a:t>
            </a:r>
            <a:r>
              <a:rPr lang="en-US" sz="900" b="1" baseline="-25000" dirty="0">
                <a:latin typeface="Century Schoolbook" panose="02040604050505020304" pitchFamily="18" charset="0"/>
              </a:rPr>
              <a:t>x</a:t>
            </a:r>
            <a:r>
              <a:rPr lang="en-US" sz="900" b="1" dirty="0">
                <a:latin typeface="Century Schoolbook" panose="02040604050505020304" pitchFamily="18" charset="0"/>
              </a:rPr>
              <a:t> is near-zero for MSR due to CO</a:t>
            </a:r>
            <a:r>
              <a:rPr lang="en-US" sz="900" b="1" baseline="-25000" dirty="0">
                <a:latin typeface="Century Schoolbook" panose="02040604050505020304" pitchFamily="18" charset="0"/>
              </a:rPr>
              <a:t>2</a:t>
            </a:r>
            <a:endParaRPr lang="en-US" sz="900" b="1" dirty="0">
              <a:latin typeface="Century Schoolbook" panose="02040604050505020304" pitchFamily="18" charset="0"/>
            </a:endParaRPr>
          </a:p>
        </p:txBody>
      </p:sp>
      <p:sp>
        <p:nvSpPr>
          <p:cNvPr id="14" name="フッター プレースホルダ 3">
            <a:extLst>
              <a:ext uri="{FF2B5EF4-FFF2-40B4-BE49-F238E27FC236}">
                <a16:creationId xmlns:a16="http://schemas.microsoft.com/office/drawing/2014/main" id="{F9C30F94-9579-47E2-AAA5-5003EEF05454}"/>
              </a:ext>
            </a:extLst>
          </p:cNvPr>
          <p:cNvSpPr txBox="1">
            <a:spLocks/>
          </p:cNvSpPr>
          <p:nvPr/>
        </p:nvSpPr>
        <p:spPr>
          <a:xfrm>
            <a:off x="8691239" y="4795945"/>
            <a:ext cx="500528" cy="28533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6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0F7D3-E1FC-26FE-4769-FBE06CAB1D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95446" y="81186"/>
            <a:ext cx="546057" cy="520436"/>
          </a:xfrm>
          <a:prstGeom prst="rect">
            <a:avLst/>
          </a:prstGeom>
        </p:spPr>
      </p:pic>
      <p:pic>
        <p:nvPicPr>
          <p:cNvPr id="1027" name="imageSelected0" descr="60b3c6b8-9da3-4638-a511-394a953440e5">
            <a:extLst>
              <a:ext uri="{FF2B5EF4-FFF2-40B4-BE49-F238E27FC236}">
                <a16:creationId xmlns:a16="http://schemas.microsoft.com/office/drawing/2014/main" id="{EFC63896-2605-4E60-9EDF-DEDE5B3E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97" y="4124696"/>
            <a:ext cx="3550806" cy="62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09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3" y="156580"/>
            <a:ext cx="8369807" cy="40241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Fuel Type Effect on DI Engine Performance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2830F47-4970-4B41-920D-9147FC8594FF}"/>
              </a:ext>
            </a:extLst>
          </p:cNvPr>
          <p:cNvSpPr/>
          <p:nvPr/>
        </p:nvSpPr>
        <p:spPr>
          <a:xfrm>
            <a:off x="4701413" y="861398"/>
            <a:ext cx="4442587" cy="322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Schoolbook" panose="02040604050505020304" pitchFamily="18" charset="0"/>
              </a:rPr>
              <a:t>HP-TCR system efficiency is higher than for the pure hydrogen</a:t>
            </a:r>
            <a:endParaRPr lang="en-US" sz="1600" baseline="-25000" dirty="0">
              <a:latin typeface="Century Schoolbook" panose="020406040505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Schoolbook" panose="02040604050505020304" pitchFamily="18" charset="0"/>
              </a:rPr>
              <a:t>Ultra-low NO</a:t>
            </a:r>
            <a:r>
              <a:rPr lang="en-US" sz="1600" baseline="-25000" dirty="0">
                <a:latin typeface="Century Schoolbook" panose="02040604050505020304" pitchFamily="18" charset="0"/>
              </a:rPr>
              <a:t>x</a:t>
            </a:r>
            <a:r>
              <a:rPr lang="en-US" sz="1600" dirty="0">
                <a:latin typeface="Century Schoolbook" panose="02040604050505020304" pitchFamily="18" charset="0"/>
              </a:rPr>
              <a:t> emission for the reformate due to CO</a:t>
            </a:r>
            <a:r>
              <a:rPr lang="en-US" sz="1600" baseline="-25000" dirty="0">
                <a:latin typeface="Century Schoolbook" panose="02040604050505020304" pitchFamily="18" charset="0"/>
              </a:rPr>
              <a:t>2</a:t>
            </a:r>
            <a:r>
              <a:rPr lang="en-US" sz="1600" dirty="0">
                <a:latin typeface="Century Schoolbook" panose="02040604050505020304" pitchFamily="18" charset="0"/>
              </a:rPr>
              <a:t> presence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Schoolbook" panose="02040604050505020304" pitchFamily="18" charset="0"/>
              </a:rPr>
              <a:t>Ultra-low CO emission for both the reformate and hydrogen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Schoolbook" panose="02040604050505020304" pitchFamily="18" charset="0"/>
              </a:rPr>
              <a:t>Advanced EOI is favored because of better fuel-air mixing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3BA1728-649C-4F7F-B3DE-3F0EBCE71ACF}"/>
              </a:ext>
            </a:extLst>
          </p:cNvPr>
          <p:cNvSpPr/>
          <p:nvPr/>
        </p:nvSpPr>
        <p:spPr>
          <a:xfrm>
            <a:off x="-544607" y="4580015"/>
            <a:ext cx="41521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000" b="1" i="1" dirty="0">
                <a:solidFill>
                  <a:srgbClr val="C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Thawko et al., Energy Conversion and Management, 2022</a:t>
            </a:r>
          </a:p>
        </p:txBody>
      </p:sp>
      <p:sp>
        <p:nvSpPr>
          <p:cNvPr id="11" name="フッター プレースホルダ 3">
            <a:extLst>
              <a:ext uri="{FF2B5EF4-FFF2-40B4-BE49-F238E27FC236}">
                <a16:creationId xmlns:a16="http://schemas.microsoft.com/office/drawing/2014/main" id="{6FB23969-A1F7-4633-B296-2F87C96ED144}"/>
              </a:ext>
            </a:extLst>
          </p:cNvPr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7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336D2-41D3-43D7-ACFA-4102712D8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9" y="1281049"/>
            <a:ext cx="4195231" cy="2684171"/>
          </a:xfrm>
          <a:prstGeom prst="rect">
            <a:avLst/>
          </a:prstGeom>
        </p:spPr>
      </p:pic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50D60CA2-112C-4F46-A700-995FE9837C42}"/>
              </a:ext>
            </a:extLst>
          </p:cNvPr>
          <p:cNvCxnSpPr>
            <a:stCxn id="3" idx="2"/>
          </p:cNvCxnSpPr>
          <p:nvPr/>
        </p:nvCxnSpPr>
        <p:spPr>
          <a:xfrm flipH="1">
            <a:off x="2218207" y="1304897"/>
            <a:ext cx="584790" cy="3655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6F714C5-7590-4D3F-9C2E-A3E2A9F2A718}"/>
              </a:ext>
            </a:extLst>
          </p:cNvPr>
          <p:cNvSpPr txBox="1"/>
          <p:nvPr/>
        </p:nvSpPr>
        <p:spPr>
          <a:xfrm>
            <a:off x="1998467" y="935565"/>
            <a:ext cx="160906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HP-TCR system</a:t>
            </a: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B3B4E-F3F0-3581-A844-E7BEEFFE0F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18210" y="126098"/>
            <a:ext cx="546057" cy="5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8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59223"/>
            <a:ext cx="8369807" cy="40241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Total Particle Concentration Comparison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71A30D0-E321-402E-9050-A8BD21C814AE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6" y="927487"/>
            <a:ext cx="3993989" cy="32885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84819F6B-DD37-410A-8BD4-DE2A1F42FAE6}"/>
              </a:ext>
            </a:extLst>
          </p:cNvPr>
          <p:cNvSpPr/>
          <p:nvPr/>
        </p:nvSpPr>
        <p:spPr>
          <a:xfrm>
            <a:off x="774793" y="1228234"/>
            <a:ext cx="1842940" cy="4821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defTabSz="685800">
              <a:spcBef>
                <a:spcPts val="380"/>
              </a:spcBef>
              <a:defRPr/>
            </a:pPr>
            <a:r>
              <a:rPr lang="en-US" sz="1100" b="1" kern="0" dirty="0">
                <a:solidFill>
                  <a:prstClr val="black"/>
                </a:solidFill>
                <a:latin typeface="Calibri" panose="020F0502020204030204"/>
              </a:rPr>
              <a:t>MSR</a:t>
            </a:r>
          </a:p>
          <a:p>
            <a:pPr lvl="0" algn="ctr" defTabSz="685800">
              <a:spcBef>
                <a:spcPts val="380"/>
              </a:spcBef>
              <a:defRPr/>
            </a:pPr>
            <a:r>
              <a:rPr lang="en-US" sz="11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100" i="1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1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OH+H</a:t>
            </a:r>
            <a:r>
              <a:rPr lang="en-US" sz="1100" i="1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→ 3H</a:t>
            </a:r>
            <a:r>
              <a:rPr lang="en-US" sz="1100" i="1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+CO</a:t>
            </a:r>
            <a:r>
              <a:rPr lang="en-US" sz="1100" i="1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he-IL" sz="1100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CA65307-D339-4A64-BCFE-F24CD00AC660}"/>
              </a:ext>
            </a:extLst>
          </p:cNvPr>
          <p:cNvSpPr/>
          <p:nvPr/>
        </p:nvSpPr>
        <p:spPr>
          <a:xfrm>
            <a:off x="1101305" y="905132"/>
            <a:ext cx="2831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Thawko et al., Int. J Hydrogen Energy,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4776" y="2078015"/>
            <a:ext cx="7394450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Schoolbook" panose="02040604050505020304" pitchFamily="18" charset="0"/>
              </a:rPr>
              <a:t>Previously Unknown Phenomenon</a:t>
            </a:r>
          </a:p>
        </p:txBody>
      </p:sp>
      <p:sp>
        <p:nvSpPr>
          <p:cNvPr id="10" name="フッター プレースホルダ 3">
            <a:extLst>
              <a:ext uri="{FF2B5EF4-FFF2-40B4-BE49-F238E27FC236}">
                <a16:creationId xmlns:a16="http://schemas.microsoft.com/office/drawing/2014/main" id="{4EB5020D-30B9-4340-A79E-02331998F204}"/>
              </a:ext>
            </a:extLst>
          </p:cNvPr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8</a:t>
            </a:r>
            <a:endParaRPr lang="ja-JP" alt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443920-65B8-4F5E-987C-6B9B8DBFBFF5}"/>
              </a:ext>
            </a:extLst>
          </p:cNvPr>
          <p:cNvSpPr txBox="1"/>
          <p:nvPr/>
        </p:nvSpPr>
        <p:spPr>
          <a:xfrm>
            <a:off x="-48008" y="4436177"/>
            <a:ext cx="922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This result contradicts the previously published data and a straightforward intuition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673EAB-B7E0-4DB7-B4B8-9C89D4164897}"/>
              </a:ext>
            </a:extLst>
          </p:cNvPr>
          <p:cNvSpPr/>
          <p:nvPr/>
        </p:nvSpPr>
        <p:spPr>
          <a:xfrm>
            <a:off x="3119051" y="2100370"/>
            <a:ext cx="2158747" cy="523220"/>
          </a:xfrm>
          <a:prstGeom prst="rect">
            <a:avLst/>
          </a:prstGeom>
          <a:solidFill>
            <a:srgbClr val="FF7C80"/>
          </a:solidFill>
        </p:spPr>
        <p:txBody>
          <a:bodyPr wrap="square" anchor="ctr">
            <a:spAutoFit/>
          </a:bodyPr>
          <a:lstStyle/>
          <a:p>
            <a:pPr algn="ctr" rtl="0"/>
            <a:r>
              <a:rPr lang="en-US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Why?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E18B72-D44D-0B7F-7339-61481800EB0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350019" y="128106"/>
            <a:ext cx="546057" cy="52043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81F7347-BF5D-493F-B9C2-78F3D4D5F81C}"/>
              </a:ext>
            </a:extLst>
          </p:cNvPr>
          <p:cNvGrpSpPr/>
          <p:nvPr/>
        </p:nvGrpSpPr>
        <p:grpSpPr>
          <a:xfrm>
            <a:off x="5001417" y="919367"/>
            <a:ext cx="3965752" cy="3406728"/>
            <a:chOff x="5001417" y="919367"/>
            <a:chExt cx="3965752" cy="340672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11EBB9-5401-4532-9A1F-BB5407D72254}"/>
                </a:ext>
              </a:extLst>
            </p:cNvPr>
            <p:cNvGrpSpPr/>
            <p:nvPr/>
          </p:nvGrpSpPr>
          <p:grpSpPr>
            <a:xfrm>
              <a:off x="5001417" y="919367"/>
              <a:ext cx="3965752" cy="3406728"/>
              <a:chOff x="4431837" y="929211"/>
              <a:chExt cx="3965752" cy="340672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67935E8-8429-4FED-94A2-9E72BC438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431837" y="998451"/>
                <a:ext cx="3854073" cy="3337488"/>
              </a:xfrm>
              <a:prstGeom prst="rect">
                <a:avLst/>
              </a:prstGeom>
            </p:spPr>
          </p:pic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B959251F-EA51-4251-B25C-4B6B28044A78}"/>
                  </a:ext>
                </a:extLst>
              </p:cNvPr>
              <p:cNvSpPr/>
              <p:nvPr/>
            </p:nvSpPr>
            <p:spPr>
              <a:xfrm>
                <a:off x="4918446" y="929211"/>
                <a:ext cx="3479143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900"/>
                  </a:spcAft>
                </a:pPr>
                <a:r>
                  <a:rPr lang="en-US" sz="1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Thawko et al., Energy Conversion and Management, 2022</a:t>
                </a:r>
              </a:p>
            </p:txBody>
          </p:sp>
        </p:grpSp>
        <p:pic>
          <p:nvPicPr>
            <p:cNvPr id="2050" name="imageSelected1" descr="e27366e0-0c94-4075-8244-fc0cacc16a8d">
              <a:extLst>
                <a:ext uri="{FF2B5EF4-FFF2-40B4-BE49-F238E27FC236}">
                  <a16:creationId xmlns:a16="http://schemas.microsoft.com/office/drawing/2014/main" id="{79F167AA-0B74-4CEA-BE14-79BD84E06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026" y="1205919"/>
              <a:ext cx="1914510" cy="1744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200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 animBg="1"/>
      <p:bldP spid="3" grpId="1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77891"/>
            <a:ext cx="8694762" cy="40241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Particle Size Distribution – Different Oils</a:t>
            </a:r>
          </a:p>
        </p:txBody>
      </p:sp>
      <p:pic>
        <p:nvPicPr>
          <p:cNvPr id="4" name="Picture 3" descr="C:\Users\User\AppData\Local\Temp\Rar$DRa0.033\oil 1 sae fig 4a.wmf"/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2" y="1752620"/>
            <a:ext cx="3177492" cy="288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User\AppData\Local\Temp\Rar$DRa0.260\Fig 4b sae.wmf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697" y="1752620"/>
            <a:ext cx="3422630" cy="2894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76110" y="1565034"/>
            <a:ext cx="1721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(a)	Oil 1 (mineral)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1198" y="1563400"/>
            <a:ext cx="1822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(b)	Oil 2 (synthetic)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E3F94E1-46D5-45B4-93E1-3DC7E578B6B0}"/>
              </a:ext>
            </a:extLst>
          </p:cNvPr>
          <p:cNvSpPr txBox="1"/>
          <p:nvPr/>
        </p:nvSpPr>
        <p:spPr>
          <a:xfrm>
            <a:off x="286667" y="870399"/>
            <a:ext cx="80606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Times New Roman" panose="02020603050405020304" pitchFamily="18" charset="0"/>
              </a:rPr>
              <a:t>Higher PN concentration for all particle size with the reformate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Ｐゴシック" charset="0"/>
                <a:cs typeface="Arial" charset="0"/>
              </a:rPr>
              <a:t>PM were collected and characterized- lubricant additives were found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תיבת טקסט 8">
            <a:extLst>
              <a:ext uri="{FF2B5EF4-FFF2-40B4-BE49-F238E27FC236}">
                <a16:creationId xmlns:a16="http://schemas.microsoft.com/office/drawing/2014/main" id="{FD79287D-5912-4972-8730-F02185899716}"/>
              </a:ext>
            </a:extLst>
          </p:cNvPr>
          <p:cNvSpPr txBox="1"/>
          <p:nvPr/>
        </p:nvSpPr>
        <p:spPr>
          <a:xfrm>
            <a:off x="-200613" y="4592544"/>
            <a:ext cx="29534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ahoma" panose="020B0604030504040204" pitchFamily="34" charset="0"/>
                <a:cs typeface="Times New Roman" panose="02020603050405020304" pitchFamily="18" charset="0"/>
              </a:rPr>
              <a:t>Thawko et al., SAE Technical paper</a:t>
            </a:r>
            <a:r>
              <a:rPr kumimoji="0" lang="he-IL" sz="1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ahoma" panose="020B0604030504040204" pitchFamily="34" charset="0"/>
                <a:cs typeface="Times New Roman" panose="02020603050405020304" pitchFamily="18" charset="0"/>
              </a:rPr>
              <a:t>2020-01-2200</a:t>
            </a:r>
          </a:p>
        </p:txBody>
      </p:sp>
      <p:pic>
        <p:nvPicPr>
          <p:cNvPr id="9" name="Picture 2" descr="Synthetic Oil or Mineral Oil? How to Make the Right Choice">
            <a:extLst>
              <a:ext uri="{FF2B5EF4-FFF2-40B4-BE49-F238E27FC236}">
                <a16:creationId xmlns:a16="http://schemas.microsoft.com/office/drawing/2014/main" id="{90AC6DBB-BBD1-4CE3-BF6A-7407F6BC4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201" y="1276660"/>
            <a:ext cx="1192560" cy="5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ッター プレースホルダ 3">
            <a:extLst>
              <a:ext uri="{FF2B5EF4-FFF2-40B4-BE49-F238E27FC236}">
                <a16:creationId xmlns:a16="http://schemas.microsoft.com/office/drawing/2014/main" id="{772E9477-5408-4099-BBA2-10E7FE10AFD4}"/>
              </a:ext>
            </a:extLst>
          </p:cNvPr>
          <p:cNvSpPr txBox="1">
            <a:spLocks/>
          </p:cNvSpPr>
          <p:nvPr/>
        </p:nvSpPr>
        <p:spPr>
          <a:xfrm>
            <a:off x="8691239" y="4795946"/>
            <a:ext cx="1905000" cy="2214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游ゴシック" panose="020B0400000000000000" pitchFamily="34" charset="-128"/>
                <a:cs typeface="+mn-cs"/>
              </a:rPr>
              <a:t>9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游ゴシック" panose="020B0400000000000000" pitchFamily="34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C38A6-D113-7AC1-7A74-1CBC1EFBF1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12248" y="118878"/>
            <a:ext cx="546057" cy="5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16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CD88665544244CB8A518F334EBA660" ma:contentTypeVersion="14" ma:contentTypeDescription="Create a new document." ma:contentTypeScope="" ma:versionID="7f0d1c2afdd5b96237df2f3cf4111222">
  <xsd:schema xmlns:xsd="http://www.w3.org/2001/XMLSchema" xmlns:xs="http://www.w3.org/2001/XMLSchema" xmlns:p="http://schemas.microsoft.com/office/2006/metadata/properties" xmlns:ns3="fc679c0a-10ca-4006-b255-fa7e7faef444" xmlns:ns4="7f9ce069-e6c0-4690-98c3-882f05602da4" targetNamespace="http://schemas.microsoft.com/office/2006/metadata/properties" ma:root="true" ma:fieldsID="031d5cc2a6afa811a4be31224bc46d64" ns3:_="" ns4:_="">
    <xsd:import namespace="fc679c0a-10ca-4006-b255-fa7e7faef444"/>
    <xsd:import namespace="7f9ce069-e6c0-4690-98c3-882f05602da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79c0a-10ca-4006-b255-fa7e7faef4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ce069-e6c0-4690-98c3-882f05602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6062D8-5A4D-484B-A2CC-ED42ACE5A6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4AB144-C9A1-47B3-B5B0-AAB901AFC2E0}">
  <ds:schemaRefs>
    <ds:schemaRef ds:uri="7f9ce069-e6c0-4690-98c3-882f05602da4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fc679c0a-10ca-4006-b255-fa7e7faef444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9DC9102-4EF4-4880-B322-AEB6B1D178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679c0a-10ca-4006-b255-fa7e7faef444"/>
    <ds:schemaRef ds:uri="7f9ce069-e6c0-4690-98c3-882f05602d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14563</TotalTime>
  <Words>1102</Words>
  <Application>Microsoft Office PowerPoint</Application>
  <PresentationFormat>On-screen Show (16:9)</PresentationFormat>
  <Paragraphs>178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Avenir Next LT Pro</vt:lpstr>
      <vt:lpstr>Calibri</vt:lpstr>
      <vt:lpstr>Calibri Light</vt:lpstr>
      <vt:lpstr>Cambria Math</vt:lpstr>
      <vt:lpstr>Century Schoolbook</vt:lpstr>
      <vt:lpstr>Roboto</vt:lpstr>
      <vt:lpstr>Times New Roman</vt:lpstr>
      <vt:lpstr>Wingdings</vt:lpstr>
      <vt:lpstr>Office Theme</vt:lpstr>
      <vt:lpstr>RetrospectVTI</vt:lpstr>
      <vt:lpstr>Fundamental Hydrogen-Air Mixing, Combustion and Particulate Formation Processes in H2ICE: Particle Formation in Hydrogen Combustion</vt:lpstr>
      <vt:lpstr>Hydrogen is a Great Sustainable Fuel for IC Engine</vt:lpstr>
      <vt:lpstr>Challenges of Hydrogen as an ICE Fuel</vt:lpstr>
      <vt:lpstr>Onboard on-demand Hydrogen Production From a Sustainable Fuel</vt:lpstr>
      <vt:lpstr>High-Pressure Thermo-Chemical Recuperation Performance </vt:lpstr>
      <vt:lpstr>Fuel Type Effect on Gaseous Pollutant Emission – DI Engine</vt:lpstr>
      <vt:lpstr>Fuel Type Effect on DI Engine Performance</vt:lpstr>
      <vt:lpstr>Total Particle Concentration Comparison</vt:lpstr>
      <vt:lpstr>Particle Size Distribution – Different Oils</vt:lpstr>
      <vt:lpstr>Particle Formation - Direct vs Port Fuel Injection</vt:lpstr>
      <vt:lpstr>Under-expanded Gaseous Jet Flow Field</vt:lpstr>
      <vt:lpstr>Flow Field Characterization- Free Flow Jet</vt:lpstr>
      <vt:lpstr>Flow Field Characterization- Impinging Jet</vt:lpstr>
      <vt:lpstr>Interaction of a Gaseous Impinging Jet with a Heated Lubricated Surface</vt:lpstr>
      <vt:lpstr>Main Lubricant Entrainment Mechanism</vt:lpstr>
      <vt:lpstr>Particle Formation Mechanism in Non-premixed Combustion</vt:lpstr>
      <vt:lpstr>Particle Formation - Ignition Timing Effect </vt:lpstr>
      <vt:lpstr>Non-premixed Combustion of Gaseous Fuel - Fuel Type Effect on Particle Emission</vt:lpstr>
      <vt:lpstr>Summary</vt:lpstr>
      <vt:lpstr>Acknowledgments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Schall</dc:creator>
  <cp:lastModifiedBy>Laura Herrera</cp:lastModifiedBy>
  <cp:revision>453</cp:revision>
  <cp:lastPrinted>2019-12-03T15:59:30Z</cp:lastPrinted>
  <dcterms:created xsi:type="dcterms:W3CDTF">2019-12-03T15:31:30Z</dcterms:created>
  <dcterms:modified xsi:type="dcterms:W3CDTF">2024-01-05T17:12:44Z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0x01010042CD88665544244CB8A518F334EBA660</vt:lpwstr>
  </property>
</Properties>
</file>