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7" r:id="rId2"/>
    <p:sldId id="273" r:id="rId3"/>
    <p:sldId id="274" r:id="rId4"/>
    <p:sldId id="275" r:id="rId5"/>
  </p:sldIdLst>
  <p:sldSz cx="134112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D26"/>
    <a:srgbClr val="5DAA9A"/>
    <a:srgbClr val="152346"/>
    <a:srgbClr val="2D74A8"/>
    <a:srgbClr val="7963AC"/>
    <a:srgbClr val="071B23"/>
    <a:srgbClr val="A02B93"/>
    <a:srgbClr val="CD7F32"/>
    <a:srgbClr val="C0C0C0"/>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75" autoAdjust="0"/>
    <p:restoredTop sz="91584" autoAdjust="0"/>
  </p:normalViewPr>
  <p:slideViewPr>
    <p:cSldViewPr snapToGrid="0">
      <p:cViewPr varScale="1">
        <p:scale>
          <a:sx n="46" d="100"/>
          <a:sy n="46" d="100"/>
        </p:scale>
        <p:origin x="16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solidFill>
                  <a:srgbClr val="0070C0"/>
                </a:solidFill>
              </a:rPr>
              <a:t>Primary Job Function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Primary Job Function</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877-403D-A320-C23DB66F248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C10-40D1-B66A-01172083C5E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877-403D-A320-C23DB66F248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877-403D-A320-C23DB66F2482}"/>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D877-403D-A320-C23DB66F2482}"/>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D877-403D-A320-C23DB66F2482}"/>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D877-403D-A320-C23DB66F2482}"/>
              </c:ext>
            </c:extLst>
          </c:dPt>
          <c:dLbls>
            <c:dLbl>
              <c:idx val="1"/>
              <c:layout>
                <c:manualLayout>
                  <c:x val="1.319392103074647E-2"/>
                  <c:y val="-8.665780031859306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C10-40D1-B66A-01172083C5E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Sheet1!$A$2:$A$10</c:f>
              <c:strCache>
                <c:ptCount val="7"/>
                <c:pt idx="0">
                  <c:v>Director/Manager/Administrator</c:v>
                </c:pt>
                <c:pt idx="1">
                  <c:v>Engineer/Technical Professional</c:v>
                </c:pt>
                <c:pt idx="2">
                  <c:v>Executive Management</c:v>
                </c:pt>
                <c:pt idx="3">
                  <c:v>Product/Project Management</c:v>
                </c:pt>
                <c:pt idx="4">
                  <c:v>Professor/Educator</c:v>
                </c:pt>
                <c:pt idx="5">
                  <c:v>Research &amp; Development</c:v>
                </c:pt>
                <c:pt idx="6">
                  <c:v>Student</c:v>
                </c:pt>
              </c:strCache>
              <c:extLst/>
            </c:strRef>
          </c:cat>
          <c:val>
            <c:numRef>
              <c:f>Sheet1!$B$2:$B$10</c:f>
              <c:numCache>
                <c:formatCode>0%</c:formatCode>
                <c:ptCount val="7"/>
                <c:pt idx="0">
                  <c:v>2.2403258655804479E-2</c:v>
                </c:pt>
                <c:pt idx="1">
                  <c:v>5.7026476578411409E-2</c:v>
                </c:pt>
                <c:pt idx="2">
                  <c:v>1.0183299389002037E-2</c:v>
                </c:pt>
                <c:pt idx="3">
                  <c:v>5.0916496945010185E-3</c:v>
                </c:pt>
                <c:pt idx="4">
                  <c:v>0.34928716904276985</c:v>
                </c:pt>
                <c:pt idx="5">
                  <c:v>0.15784114052953158</c:v>
                </c:pt>
                <c:pt idx="6">
                  <c:v>0.3910386965376782</c:v>
                </c:pt>
              </c:numCache>
              <c:extLst/>
            </c:numRef>
          </c:val>
          <c:extLst>
            <c:ext xmlns:c16="http://schemas.microsoft.com/office/drawing/2014/chart" uri="{C3380CC4-5D6E-409C-BE32-E72D297353CC}">
              <c16:uniqueId val="{00000000-3C10-40D1-B66A-01172083C5E5}"/>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54402559055118105"/>
          <c:y val="0.19208782574480185"/>
          <c:w val="0.418095621570031"/>
          <c:h val="0.764075160444000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solidFill>
                  <a:srgbClr val="0070C0"/>
                </a:solidFill>
              </a:rPr>
              <a:t>Attendees by Category</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Attendees by Category</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0DB-4936-A7B3-8E35672612F9}"/>
              </c:ext>
            </c:extLst>
          </c:dPt>
          <c:dPt>
            <c:idx val="1"/>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58B3-4F43-AA64-8369FC271F55}"/>
              </c:ext>
            </c:extLst>
          </c:dPt>
          <c:dPt>
            <c:idx val="2"/>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58B3-4F43-AA64-8369FC271F55}"/>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8B3-4F43-AA64-8369FC271F55}"/>
              </c:ext>
            </c:extLst>
          </c:dPt>
          <c:dLbls>
            <c:dLbl>
              <c:idx val="1"/>
              <c:layout>
                <c:manualLayout>
                  <c:x val="3.6399298791262226E-2"/>
                  <c:y val="4.369639452181915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8B3-4F43-AA64-8369FC271F55}"/>
                </c:ext>
              </c:extLst>
            </c:dLbl>
            <c:dLbl>
              <c:idx val="2"/>
              <c:layout>
                <c:manualLayout>
                  <c:x val="4.0689050280315366E-2"/>
                  <c:y val="0.11513756732673704"/>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58B3-4F43-AA64-8369FC271F55}"/>
                </c:ext>
              </c:extLst>
            </c:dLbl>
            <c:dLbl>
              <c:idx val="3"/>
              <c:layout>
                <c:manualLayout>
                  <c:x val="1.0053366372909451E-2"/>
                  <c:y val="1.186359165464355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8B3-4F43-AA64-8369FC271F5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Academic</c:v>
                </c:pt>
                <c:pt idx="1">
                  <c:v>Government</c:v>
                </c:pt>
                <c:pt idx="2">
                  <c:v>Industry/Commercial</c:v>
                </c:pt>
                <c:pt idx="3">
                  <c:v>Non-profit/Press/Publisher</c:v>
                </c:pt>
              </c:strCache>
            </c:strRef>
          </c:cat>
          <c:val>
            <c:numRef>
              <c:f>Sheet1!$B$2:$B$5</c:f>
              <c:numCache>
                <c:formatCode>General</c:formatCode>
                <c:ptCount val="4"/>
                <c:pt idx="0">
                  <c:v>84</c:v>
                </c:pt>
                <c:pt idx="1">
                  <c:v>6</c:v>
                </c:pt>
                <c:pt idx="2">
                  <c:v>8</c:v>
                </c:pt>
                <c:pt idx="3">
                  <c:v>2</c:v>
                </c:pt>
              </c:numCache>
            </c:numRef>
          </c:val>
          <c:extLst>
            <c:ext xmlns:c16="http://schemas.microsoft.com/office/drawing/2014/chart" uri="{C3380CC4-5D6E-409C-BE32-E72D297353CC}">
              <c16:uniqueId val="{00000000-58B3-4F43-AA64-8369FC271F55}"/>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B3430C-1B0C-4247-A4BC-7D0C20BE99B9}" type="datetimeFigureOut">
              <a:rPr lang="en-US" smtClean="0"/>
              <a:t>10/25/2024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292D3D-F2C5-42BF-8A3C-A1E3364A2166}" type="slidenum">
              <a:rPr lang="en-US" smtClean="0"/>
              <a:t>‹#›</a:t>
            </a:fld>
            <a:endParaRPr lang="en-US"/>
          </a:p>
        </p:txBody>
      </p:sp>
    </p:spTree>
    <p:extLst>
      <p:ext uri="{BB962C8B-B14F-4D97-AF65-F5344CB8AC3E}">
        <p14:creationId xmlns:p14="http://schemas.microsoft.com/office/powerpoint/2010/main" val="270779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292D3D-F2C5-42BF-8A3C-A1E3364A2166}" type="slidenum">
              <a:rPr lang="en-US" smtClean="0"/>
              <a:t>1</a:t>
            </a:fld>
            <a:endParaRPr lang="en-US"/>
          </a:p>
        </p:txBody>
      </p:sp>
    </p:spTree>
    <p:extLst>
      <p:ext uri="{BB962C8B-B14F-4D97-AF65-F5344CB8AC3E}">
        <p14:creationId xmlns:p14="http://schemas.microsoft.com/office/powerpoint/2010/main" val="386708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292D3D-F2C5-42BF-8A3C-A1E3364A2166}" type="slidenum">
              <a:rPr lang="en-US" smtClean="0"/>
              <a:t>2</a:t>
            </a:fld>
            <a:endParaRPr lang="en-US"/>
          </a:p>
        </p:txBody>
      </p:sp>
    </p:spTree>
    <p:extLst>
      <p:ext uri="{BB962C8B-B14F-4D97-AF65-F5344CB8AC3E}">
        <p14:creationId xmlns:p14="http://schemas.microsoft.com/office/powerpoint/2010/main" val="152337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292D3D-F2C5-42BF-8A3C-A1E3364A2166}" type="slidenum">
              <a:rPr lang="en-US" smtClean="0"/>
              <a:t>3</a:t>
            </a:fld>
            <a:endParaRPr lang="en-US"/>
          </a:p>
        </p:txBody>
      </p:sp>
    </p:spTree>
    <p:extLst>
      <p:ext uri="{BB962C8B-B14F-4D97-AF65-F5344CB8AC3E}">
        <p14:creationId xmlns:p14="http://schemas.microsoft.com/office/powerpoint/2010/main" val="1396271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292D3D-F2C5-42BF-8A3C-A1E3364A2166}" type="slidenum">
              <a:rPr lang="en-US" smtClean="0"/>
              <a:t>4</a:t>
            </a:fld>
            <a:endParaRPr lang="en-US"/>
          </a:p>
        </p:txBody>
      </p:sp>
    </p:spTree>
    <p:extLst>
      <p:ext uri="{BB962C8B-B14F-4D97-AF65-F5344CB8AC3E}">
        <p14:creationId xmlns:p14="http://schemas.microsoft.com/office/powerpoint/2010/main" val="313923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1646133"/>
            <a:ext cx="11399520" cy="3501813"/>
          </a:xfrm>
        </p:spPr>
        <p:txBody>
          <a:bodyPr anchor="b"/>
          <a:lstStyle>
            <a:lvl1pPr algn="ctr">
              <a:defRPr sz="8800"/>
            </a:lvl1pPr>
          </a:lstStyle>
          <a:p>
            <a:r>
              <a:rPr lang="en-US"/>
              <a:t>Click to edit Master title style</a:t>
            </a:r>
            <a:endParaRPr lang="en-US" dirty="0"/>
          </a:p>
        </p:txBody>
      </p:sp>
      <p:sp>
        <p:nvSpPr>
          <p:cNvPr id="3" name="Subtitle 2"/>
          <p:cNvSpPr>
            <a:spLocks noGrp="1"/>
          </p:cNvSpPr>
          <p:nvPr>
            <p:ph type="subTitle" idx="1"/>
          </p:nvPr>
        </p:nvSpPr>
        <p:spPr>
          <a:xfrm>
            <a:off x="1676400" y="5282989"/>
            <a:ext cx="10058400" cy="2428451"/>
          </a:xfrm>
        </p:spPr>
        <p:txBody>
          <a:bodyPr/>
          <a:lstStyle>
            <a:lvl1pPr marL="0" indent="0" algn="ctr">
              <a:buNone/>
              <a:defRPr sz="3520"/>
            </a:lvl1pPr>
            <a:lvl2pPr marL="670575" indent="0" algn="ctr">
              <a:buNone/>
              <a:defRPr sz="2933"/>
            </a:lvl2pPr>
            <a:lvl3pPr marL="1341150" indent="0" algn="ctr">
              <a:buNone/>
              <a:defRPr sz="2640"/>
            </a:lvl3pPr>
            <a:lvl4pPr marL="2011726" indent="0" algn="ctr">
              <a:buNone/>
              <a:defRPr sz="2347"/>
            </a:lvl4pPr>
            <a:lvl5pPr marL="2682301" indent="0" algn="ctr">
              <a:buNone/>
              <a:defRPr sz="2347"/>
            </a:lvl5pPr>
            <a:lvl6pPr marL="3352876" indent="0" algn="ctr">
              <a:buNone/>
              <a:defRPr sz="2347"/>
            </a:lvl6pPr>
            <a:lvl7pPr marL="4023451" indent="0" algn="ctr">
              <a:buNone/>
              <a:defRPr sz="2347"/>
            </a:lvl7pPr>
            <a:lvl8pPr marL="4694027" indent="0" algn="ctr">
              <a:buNone/>
              <a:defRPr sz="2347"/>
            </a:lvl8pPr>
            <a:lvl9pPr marL="5364602" indent="0" algn="ctr">
              <a:buNone/>
              <a:defRPr sz="234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8BA910-3FF6-4A36-A674-2F98EC1E013D}"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344518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8BA910-3FF6-4A36-A674-2F98EC1E013D}"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170620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7391" y="535517"/>
            <a:ext cx="289179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22021" y="535517"/>
            <a:ext cx="850773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8BA910-3FF6-4A36-A674-2F98EC1E013D}"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170996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8BA910-3FF6-4A36-A674-2F98EC1E013D}"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134644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5036" y="2507618"/>
            <a:ext cx="11567160" cy="4184014"/>
          </a:xfrm>
        </p:spPr>
        <p:txBody>
          <a:bodyPr anchor="b"/>
          <a:lstStyle>
            <a:lvl1pPr>
              <a:defRPr sz="8800"/>
            </a:lvl1pPr>
          </a:lstStyle>
          <a:p>
            <a:r>
              <a:rPr lang="en-US"/>
              <a:t>Click to edit Master title style</a:t>
            </a:r>
            <a:endParaRPr lang="en-US" dirty="0"/>
          </a:p>
        </p:txBody>
      </p:sp>
      <p:sp>
        <p:nvSpPr>
          <p:cNvPr id="3" name="Text Placeholder 2"/>
          <p:cNvSpPr>
            <a:spLocks noGrp="1"/>
          </p:cNvSpPr>
          <p:nvPr>
            <p:ph type="body" idx="1"/>
          </p:nvPr>
        </p:nvSpPr>
        <p:spPr>
          <a:xfrm>
            <a:off x="915036" y="6731215"/>
            <a:ext cx="11567160" cy="2200274"/>
          </a:xfrm>
        </p:spPr>
        <p:txBody>
          <a:bodyPr/>
          <a:lstStyle>
            <a:lvl1pPr marL="0" indent="0">
              <a:buNone/>
              <a:defRPr sz="3520">
                <a:solidFill>
                  <a:schemeClr val="tx1">
                    <a:tint val="82000"/>
                  </a:schemeClr>
                </a:solidFill>
              </a:defRPr>
            </a:lvl1pPr>
            <a:lvl2pPr marL="670575" indent="0">
              <a:buNone/>
              <a:defRPr sz="2933">
                <a:solidFill>
                  <a:schemeClr val="tx1">
                    <a:tint val="82000"/>
                  </a:schemeClr>
                </a:solidFill>
              </a:defRPr>
            </a:lvl2pPr>
            <a:lvl3pPr marL="1341150" indent="0">
              <a:buNone/>
              <a:defRPr sz="2640">
                <a:solidFill>
                  <a:schemeClr val="tx1">
                    <a:tint val="82000"/>
                  </a:schemeClr>
                </a:solidFill>
              </a:defRPr>
            </a:lvl3pPr>
            <a:lvl4pPr marL="2011726" indent="0">
              <a:buNone/>
              <a:defRPr sz="2347">
                <a:solidFill>
                  <a:schemeClr val="tx1">
                    <a:tint val="82000"/>
                  </a:schemeClr>
                </a:solidFill>
              </a:defRPr>
            </a:lvl4pPr>
            <a:lvl5pPr marL="2682301" indent="0">
              <a:buNone/>
              <a:defRPr sz="2347">
                <a:solidFill>
                  <a:schemeClr val="tx1">
                    <a:tint val="82000"/>
                  </a:schemeClr>
                </a:solidFill>
              </a:defRPr>
            </a:lvl5pPr>
            <a:lvl6pPr marL="3352876" indent="0">
              <a:buNone/>
              <a:defRPr sz="2347">
                <a:solidFill>
                  <a:schemeClr val="tx1">
                    <a:tint val="82000"/>
                  </a:schemeClr>
                </a:solidFill>
              </a:defRPr>
            </a:lvl6pPr>
            <a:lvl7pPr marL="4023451" indent="0">
              <a:buNone/>
              <a:defRPr sz="2347">
                <a:solidFill>
                  <a:schemeClr val="tx1">
                    <a:tint val="82000"/>
                  </a:schemeClr>
                </a:solidFill>
              </a:defRPr>
            </a:lvl7pPr>
            <a:lvl8pPr marL="4694027" indent="0">
              <a:buNone/>
              <a:defRPr sz="2347">
                <a:solidFill>
                  <a:schemeClr val="tx1">
                    <a:tint val="82000"/>
                  </a:schemeClr>
                </a:solidFill>
              </a:defRPr>
            </a:lvl8pPr>
            <a:lvl9pPr marL="5364602" indent="0">
              <a:buNone/>
              <a:defRPr sz="2347">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8BA910-3FF6-4A36-A674-2F98EC1E013D}"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2705740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22020" y="2677584"/>
            <a:ext cx="56997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89420" y="2677584"/>
            <a:ext cx="56997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8BA910-3FF6-4A36-A674-2F98EC1E013D}"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13327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3767" y="535519"/>
            <a:ext cx="115671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923768" y="2465706"/>
            <a:ext cx="5673565"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Click to edit Master text styles</a:t>
            </a:r>
          </a:p>
        </p:txBody>
      </p:sp>
      <p:sp>
        <p:nvSpPr>
          <p:cNvPr id="4" name="Content Placeholder 3"/>
          <p:cNvSpPr>
            <a:spLocks noGrp="1"/>
          </p:cNvSpPr>
          <p:nvPr>
            <p:ph sz="half" idx="2"/>
          </p:nvPr>
        </p:nvSpPr>
        <p:spPr>
          <a:xfrm>
            <a:off x="923768" y="3674110"/>
            <a:ext cx="5673565"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89421" y="2465706"/>
            <a:ext cx="5701507"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Click to edit Master text styles</a:t>
            </a:r>
          </a:p>
        </p:txBody>
      </p:sp>
      <p:sp>
        <p:nvSpPr>
          <p:cNvPr id="6" name="Content Placeholder 5"/>
          <p:cNvSpPr>
            <a:spLocks noGrp="1"/>
          </p:cNvSpPr>
          <p:nvPr>
            <p:ph sz="quarter" idx="4"/>
          </p:nvPr>
        </p:nvSpPr>
        <p:spPr>
          <a:xfrm>
            <a:off x="6789421" y="3674110"/>
            <a:ext cx="5701507"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8BA910-3FF6-4A36-A674-2F98EC1E013D}"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350810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8BA910-3FF6-4A36-A674-2F98EC1E013D}"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228097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BA910-3FF6-4A36-A674-2F98EC1E013D}"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41549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3767" y="670560"/>
            <a:ext cx="4325461" cy="2346960"/>
          </a:xfrm>
        </p:spPr>
        <p:txBody>
          <a:bodyPr anchor="b"/>
          <a:lstStyle>
            <a:lvl1pPr>
              <a:defRPr sz="4693"/>
            </a:lvl1pPr>
          </a:lstStyle>
          <a:p>
            <a:r>
              <a:rPr lang="en-US"/>
              <a:t>Click to edit Master title style</a:t>
            </a:r>
            <a:endParaRPr lang="en-US" dirty="0"/>
          </a:p>
        </p:txBody>
      </p:sp>
      <p:sp>
        <p:nvSpPr>
          <p:cNvPr id="3" name="Content Placeholder 2"/>
          <p:cNvSpPr>
            <a:spLocks noGrp="1"/>
          </p:cNvSpPr>
          <p:nvPr>
            <p:ph idx="1"/>
          </p:nvPr>
        </p:nvSpPr>
        <p:spPr>
          <a:xfrm>
            <a:off x="5701507" y="1448226"/>
            <a:ext cx="6789420" cy="7147983"/>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3767" y="3017520"/>
            <a:ext cx="4325461"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Click to edit Master text styles</a:t>
            </a:r>
          </a:p>
        </p:txBody>
      </p:sp>
      <p:sp>
        <p:nvSpPr>
          <p:cNvPr id="5" name="Date Placeholder 4"/>
          <p:cNvSpPr>
            <a:spLocks noGrp="1"/>
          </p:cNvSpPr>
          <p:nvPr>
            <p:ph type="dt" sz="half" idx="10"/>
          </p:nvPr>
        </p:nvSpPr>
        <p:spPr/>
        <p:txBody>
          <a:bodyPr/>
          <a:lstStyle/>
          <a:p>
            <a:fld id="{5E8BA910-3FF6-4A36-A674-2F98EC1E013D}"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218887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3767" y="670560"/>
            <a:ext cx="4325461" cy="2346960"/>
          </a:xfrm>
        </p:spPr>
        <p:txBody>
          <a:bodyPr anchor="b"/>
          <a:lstStyle>
            <a:lvl1pPr>
              <a:defRPr sz="4693"/>
            </a:lvl1pPr>
          </a:lstStyle>
          <a:p>
            <a:r>
              <a:rPr lang="en-US"/>
              <a:t>Click to edit Master title style</a:t>
            </a:r>
            <a:endParaRPr lang="en-US" dirty="0"/>
          </a:p>
        </p:txBody>
      </p:sp>
      <p:sp>
        <p:nvSpPr>
          <p:cNvPr id="3" name="Picture Placeholder 2"/>
          <p:cNvSpPr>
            <a:spLocks noGrp="1" noChangeAspect="1"/>
          </p:cNvSpPr>
          <p:nvPr>
            <p:ph type="pic" idx="1"/>
          </p:nvPr>
        </p:nvSpPr>
        <p:spPr>
          <a:xfrm>
            <a:off x="5701507" y="1448226"/>
            <a:ext cx="6789420" cy="7147983"/>
          </a:xfrm>
        </p:spPr>
        <p:txBody>
          <a:bodyPr anchor="t"/>
          <a:lstStyle>
            <a:lvl1pPr marL="0" indent="0">
              <a:buNone/>
              <a:defRPr sz="4693"/>
            </a:lvl1pPr>
            <a:lvl2pPr marL="670575" indent="0">
              <a:buNone/>
              <a:defRPr sz="4107"/>
            </a:lvl2pPr>
            <a:lvl3pPr marL="1341150" indent="0">
              <a:buNone/>
              <a:defRPr sz="3520"/>
            </a:lvl3pPr>
            <a:lvl4pPr marL="2011726" indent="0">
              <a:buNone/>
              <a:defRPr sz="2933"/>
            </a:lvl4pPr>
            <a:lvl5pPr marL="2682301" indent="0">
              <a:buNone/>
              <a:defRPr sz="2933"/>
            </a:lvl5pPr>
            <a:lvl6pPr marL="3352876" indent="0">
              <a:buNone/>
              <a:defRPr sz="2933"/>
            </a:lvl6pPr>
            <a:lvl7pPr marL="4023451" indent="0">
              <a:buNone/>
              <a:defRPr sz="2933"/>
            </a:lvl7pPr>
            <a:lvl8pPr marL="4694027" indent="0">
              <a:buNone/>
              <a:defRPr sz="2933"/>
            </a:lvl8pPr>
            <a:lvl9pPr marL="5364602" indent="0">
              <a:buNone/>
              <a:defRPr sz="2933"/>
            </a:lvl9pPr>
          </a:lstStyle>
          <a:p>
            <a:r>
              <a:rPr lang="en-US"/>
              <a:t>Click icon to add picture</a:t>
            </a:r>
            <a:endParaRPr lang="en-US" dirty="0"/>
          </a:p>
        </p:txBody>
      </p:sp>
      <p:sp>
        <p:nvSpPr>
          <p:cNvPr id="4" name="Text Placeholder 3"/>
          <p:cNvSpPr>
            <a:spLocks noGrp="1"/>
          </p:cNvSpPr>
          <p:nvPr>
            <p:ph type="body" sz="half" idx="2"/>
          </p:nvPr>
        </p:nvSpPr>
        <p:spPr>
          <a:xfrm>
            <a:off x="923767" y="3017520"/>
            <a:ext cx="4325461"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Click to edit Master text styles</a:t>
            </a:r>
          </a:p>
        </p:txBody>
      </p:sp>
      <p:sp>
        <p:nvSpPr>
          <p:cNvPr id="5" name="Date Placeholder 4"/>
          <p:cNvSpPr>
            <a:spLocks noGrp="1"/>
          </p:cNvSpPr>
          <p:nvPr>
            <p:ph type="dt" sz="half" idx="10"/>
          </p:nvPr>
        </p:nvSpPr>
        <p:spPr/>
        <p:txBody>
          <a:bodyPr/>
          <a:lstStyle/>
          <a:p>
            <a:fld id="{5E8BA910-3FF6-4A36-A674-2F98EC1E013D}"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CA12D-F946-429D-8401-13E90AC200FD}" type="slidenum">
              <a:rPr lang="en-US" smtClean="0"/>
              <a:t>‹#›</a:t>
            </a:fld>
            <a:endParaRPr lang="en-US"/>
          </a:p>
        </p:txBody>
      </p:sp>
    </p:spTree>
    <p:extLst>
      <p:ext uri="{BB962C8B-B14F-4D97-AF65-F5344CB8AC3E}">
        <p14:creationId xmlns:p14="http://schemas.microsoft.com/office/powerpoint/2010/main" val="135468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2020" y="535519"/>
            <a:ext cx="115671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22020" y="2677584"/>
            <a:ext cx="115671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22020" y="9322649"/>
            <a:ext cx="3017520" cy="535517"/>
          </a:xfrm>
          <a:prstGeom prst="rect">
            <a:avLst/>
          </a:prstGeom>
        </p:spPr>
        <p:txBody>
          <a:bodyPr vert="horz" lIns="91440" tIns="45720" rIns="91440" bIns="45720" rtlCol="0" anchor="ctr"/>
          <a:lstStyle>
            <a:lvl1pPr algn="l">
              <a:defRPr sz="1760">
                <a:solidFill>
                  <a:schemeClr val="tx1">
                    <a:tint val="82000"/>
                  </a:schemeClr>
                </a:solidFill>
              </a:defRPr>
            </a:lvl1pPr>
          </a:lstStyle>
          <a:p>
            <a:fld id="{5E8BA910-3FF6-4A36-A674-2F98EC1E013D}" type="datetimeFigureOut">
              <a:rPr lang="en-US" smtClean="0"/>
              <a:t>10/25/2024</a:t>
            </a:fld>
            <a:endParaRPr lang="en-US"/>
          </a:p>
        </p:txBody>
      </p:sp>
      <p:sp>
        <p:nvSpPr>
          <p:cNvPr id="5" name="Footer Placeholder 4"/>
          <p:cNvSpPr>
            <a:spLocks noGrp="1"/>
          </p:cNvSpPr>
          <p:nvPr>
            <p:ph type="ftr" sz="quarter" idx="3"/>
          </p:nvPr>
        </p:nvSpPr>
        <p:spPr>
          <a:xfrm>
            <a:off x="4442460" y="9322649"/>
            <a:ext cx="4526280" cy="535517"/>
          </a:xfrm>
          <a:prstGeom prst="rect">
            <a:avLst/>
          </a:prstGeom>
        </p:spPr>
        <p:txBody>
          <a:bodyPr vert="horz" lIns="91440" tIns="45720" rIns="91440" bIns="45720" rtlCol="0" anchor="ctr"/>
          <a:lstStyle>
            <a:lvl1pPr algn="ctr">
              <a:defRPr sz="176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9471660" y="9322649"/>
            <a:ext cx="3017520" cy="535517"/>
          </a:xfrm>
          <a:prstGeom prst="rect">
            <a:avLst/>
          </a:prstGeom>
        </p:spPr>
        <p:txBody>
          <a:bodyPr vert="horz" lIns="91440" tIns="45720" rIns="91440" bIns="45720" rtlCol="0" anchor="ctr"/>
          <a:lstStyle>
            <a:lvl1pPr algn="r">
              <a:defRPr sz="1760">
                <a:solidFill>
                  <a:schemeClr val="tx1">
                    <a:tint val="82000"/>
                  </a:schemeClr>
                </a:solidFill>
              </a:defRPr>
            </a:lvl1pPr>
          </a:lstStyle>
          <a:p>
            <a:fld id="{40DCA12D-F946-429D-8401-13E90AC200FD}" type="slidenum">
              <a:rPr lang="en-US" smtClean="0"/>
              <a:t>‹#›</a:t>
            </a:fld>
            <a:endParaRPr lang="en-US"/>
          </a:p>
        </p:txBody>
      </p:sp>
    </p:spTree>
    <p:extLst>
      <p:ext uri="{BB962C8B-B14F-4D97-AF65-F5344CB8AC3E}">
        <p14:creationId xmlns:p14="http://schemas.microsoft.com/office/powerpoint/2010/main" val="11104308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41150" rtl="0" eaLnBrk="1" latinLnBrk="0" hangingPunct="1">
        <a:lnSpc>
          <a:spcPct val="90000"/>
        </a:lnSpc>
        <a:spcBef>
          <a:spcPct val="0"/>
        </a:spcBef>
        <a:buNone/>
        <a:defRPr sz="6453" kern="1200">
          <a:solidFill>
            <a:schemeClr val="tx1"/>
          </a:solidFill>
          <a:latin typeface="+mj-lt"/>
          <a:ea typeface="+mj-ea"/>
          <a:cs typeface="+mj-cs"/>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sz="4107" kern="1200">
          <a:solidFill>
            <a:schemeClr val="tx1"/>
          </a:solidFill>
          <a:latin typeface="+mn-lt"/>
          <a:ea typeface="+mn-ea"/>
          <a:cs typeface="+mn-cs"/>
        </a:defRPr>
      </a:lvl1pPr>
      <a:lvl2pPr marL="100586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mn-lt"/>
          <a:ea typeface="+mn-ea"/>
          <a:cs typeface="+mn-cs"/>
        </a:defRPr>
      </a:lvl2pPr>
      <a:lvl3pPr marL="1676438" indent="-335288" algn="l" defTabSz="1341150" rtl="0" eaLnBrk="1" latinLnBrk="0" hangingPunct="1">
        <a:lnSpc>
          <a:spcPct val="90000"/>
        </a:lnSpc>
        <a:spcBef>
          <a:spcPts val="733"/>
        </a:spcBef>
        <a:buFont typeface="Arial" panose="020B0604020202020204" pitchFamily="34" charset="0"/>
        <a:buChar char="•"/>
        <a:defRPr sz="2933" kern="1200">
          <a:solidFill>
            <a:schemeClr val="tx1"/>
          </a:solidFill>
          <a:latin typeface="+mn-lt"/>
          <a:ea typeface="+mn-ea"/>
          <a:cs typeface="+mn-cs"/>
        </a:defRPr>
      </a:lvl3pPr>
      <a:lvl4pPr marL="2347013"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4pPr>
      <a:lvl5pPr marL="301758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5pPr>
      <a:lvl6pPr marL="368816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50" rtl="0" eaLnBrk="1" latinLnBrk="0" hangingPunct="1">
        <a:defRPr sz="2640" kern="1200">
          <a:solidFill>
            <a:schemeClr val="tx1"/>
          </a:solidFill>
          <a:latin typeface="+mn-lt"/>
          <a:ea typeface="+mn-ea"/>
          <a:cs typeface="+mn-cs"/>
        </a:defRPr>
      </a:lvl1pPr>
      <a:lvl2pPr marL="670575" algn="l" defTabSz="1341150" rtl="0" eaLnBrk="1" latinLnBrk="0" hangingPunct="1">
        <a:defRPr sz="2640" kern="1200">
          <a:solidFill>
            <a:schemeClr val="tx1"/>
          </a:solidFill>
          <a:latin typeface="+mn-lt"/>
          <a:ea typeface="+mn-ea"/>
          <a:cs typeface="+mn-cs"/>
        </a:defRPr>
      </a:lvl2pPr>
      <a:lvl3pPr marL="1341150" algn="l" defTabSz="1341150" rtl="0" eaLnBrk="1" latinLnBrk="0" hangingPunct="1">
        <a:defRPr sz="2640" kern="1200">
          <a:solidFill>
            <a:schemeClr val="tx1"/>
          </a:solidFill>
          <a:latin typeface="+mn-lt"/>
          <a:ea typeface="+mn-ea"/>
          <a:cs typeface="+mn-cs"/>
        </a:defRPr>
      </a:lvl3pPr>
      <a:lvl4pPr marL="2011726" algn="l" defTabSz="1341150" rtl="0" eaLnBrk="1" latinLnBrk="0" hangingPunct="1">
        <a:defRPr sz="2640" kern="1200">
          <a:solidFill>
            <a:schemeClr val="tx1"/>
          </a:solidFill>
          <a:latin typeface="+mn-lt"/>
          <a:ea typeface="+mn-ea"/>
          <a:cs typeface="+mn-cs"/>
        </a:defRPr>
      </a:lvl4pPr>
      <a:lvl5pPr marL="2682301" algn="l" defTabSz="1341150" rtl="0" eaLnBrk="1" latinLnBrk="0" hangingPunct="1">
        <a:defRPr sz="2640" kern="1200">
          <a:solidFill>
            <a:schemeClr val="tx1"/>
          </a:solidFill>
          <a:latin typeface="+mn-lt"/>
          <a:ea typeface="+mn-ea"/>
          <a:cs typeface="+mn-cs"/>
        </a:defRPr>
      </a:lvl5pPr>
      <a:lvl6pPr marL="3352876" algn="l" defTabSz="1341150" rtl="0" eaLnBrk="1" latinLnBrk="0" hangingPunct="1">
        <a:defRPr sz="2640" kern="1200">
          <a:solidFill>
            <a:schemeClr val="tx1"/>
          </a:solidFill>
          <a:latin typeface="+mn-lt"/>
          <a:ea typeface="+mn-ea"/>
          <a:cs typeface="+mn-cs"/>
        </a:defRPr>
      </a:lvl6pPr>
      <a:lvl7pPr marL="4023451" algn="l" defTabSz="1341150" rtl="0" eaLnBrk="1" latinLnBrk="0" hangingPunct="1">
        <a:defRPr sz="2640" kern="1200">
          <a:solidFill>
            <a:schemeClr val="tx1"/>
          </a:solidFill>
          <a:latin typeface="+mn-lt"/>
          <a:ea typeface="+mn-ea"/>
          <a:cs typeface="+mn-cs"/>
        </a:defRPr>
      </a:lvl7pPr>
      <a:lvl8pPr marL="4694027" algn="l" defTabSz="1341150" rtl="0" eaLnBrk="1" latinLnBrk="0" hangingPunct="1">
        <a:defRPr sz="2640" kern="1200">
          <a:solidFill>
            <a:schemeClr val="tx1"/>
          </a:solidFill>
          <a:latin typeface="+mn-lt"/>
          <a:ea typeface="+mn-ea"/>
          <a:cs typeface="+mn-cs"/>
        </a:defRPr>
      </a:lvl8pPr>
      <a:lvl9pPr marL="5364602" algn="l" defTabSz="1341150"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jp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vent.asme.org/IDETC-CIE" TargetMode="External"/><Relationship Id="rId5" Type="http://schemas.openxmlformats.org/officeDocument/2006/relationships/hyperlink" Target="mailto:exhibits@asme.org?subject=IDETC-CIE%20Request%20More%20Sponsorship%20Information" TargetMode="External"/><Relationship Id="rId4" Type="http://schemas.openxmlformats.org/officeDocument/2006/relationships/hyperlink" Target="https://event.asme.org/SSDM"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exhibits@asme.org?subject=SB3C%202025%20Sponsorship%20Opportunity" TargetMode="External"/><Relationship Id="rId7" Type="http://schemas.openxmlformats.org/officeDocument/2006/relationships/image" Target="../media/image7.svg"/><Relationship Id="rId12"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chart" Target="../charts/chart1.xml"/><Relationship Id="rId5" Type="http://schemas.openxmlformats.org/officeDocument/2006/relationships/image" Target="../media/image5.svg"/><Relationship Id="rId10" Type="http://schemas.openxmlformats.org/officeDocument/2006/relationships/image" Target="../media/image3.png"/><Relationship Id="rId4" Type="http://schemas.openxmlformats.org/officeDocument/2006/relationships/image" Target="../media/image4.png"/><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hyperlink" Target="mailto:exhibits@asme.org?subject=SB3C%202025%20Sponsorship%20Opportunit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mailto:exhibits@asme.org?subject=SB3C%202025%20Sponsorship%20Opportunity" TargetMode="External"/><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BB2AD-F59B-8012-86A6-47200CC87478}"/>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E402EF6E-D8FC-502B-DDC9-3C7A74D56CA2}"/>
              </a:ext>
            </a:extLst>
          </p:cNvPr>
          <p:cNvPicPr>
            <a:picLocks noChangeAspect="1"/>
          </p:cNvPicPr>
          <p:nvPr/>
        </p:nvPicPr>
        <p:blipFill>
          <a:blip r:embed="rId3">
            <a:extLst>
              <a:ext uri="{28A0092B-C50C-407E-A947-70E740481C1C}">
                <a14:useLocalDpi xmlns:a14="http://schemas.microsoft.com/office/drawing/2010/main" val="0"/>
              </a:ext>
            </a:extLst>
          </a:blip>
          <a:srcRect l="26920" r="26920"/>
          <a:stretch/>
        </p:blipFill>
        <p:spPr>
          <a:xfrm>
            <a:off x="-6875" y="1480494"/>
            <a:ext cx="13418075" cy="7384597"/>
          </a:xfrm>
          <a:prstGeom prst="rect">
            <a:avLst/>
          </a:prstGeom>
          <a:noFill/>
        </p:spPr>
      </p:pic>
      <p:sp>
        <p:nvSpPr>
          <p:cNvPr id="10" name="TextBox 9">
            <a:extLst>
              <a:ext uri="{FF2B5EF4-FFF2-40B4-BE49-F238E27FC236}">
                <a16:creationId xmlns:a16="http://schemas.microsoft.com/office/drawing/2014/main" id="{CAF0F320-F5F1-DD05-9778-000A62905ADE}"/>
              </a:ext>
            </a:extLst>
          </p:cNvPr>
          <p:cNvSpPr txBox="1"/>
          <p:nvPr/>
        </p:nvSpPr>
        <p:spPr>
          <a:xfrm>
            <a:off x="291776" y="4152037"/>
            <a:ext cx="5426550" cy="1569660"/>
          </a:xfrm>
          <a:prstGeom prst="rect">
            <a:avLst/>
          </a:prstGeom>
          <a:noFill/>
        </p:spPr>
        <p:txBody>
          <a:bodyPr wrap="square">
            <a:spAutoFit/>
          </a:bodyPr>
          <a:lstStyle/>
          <a:p>
            <a:pPr marL="12699"/>
            <a:r>
              <a:rPr lang="en-US" sz="4800" b="1" spc="-4" dirty="0">
                <a:solidFill>
                  <a:schemeClr val="bg1"/>
                </a:solidFill>
                <a:latin typeface="Arial Black" panose="020B0A04020102020204" pitchFamily="34" charset="0"/>
                <a:cs typeface="Arial" panose="020B0604020202020204" pitchFamily="34" charset="0"/>
              </a:rPr>
              <a:t>SPONSOR</a:t>
            </a:r>
          </a:p>
          <a:p>
            <a:pPr marL="12699"/>
            <a:r>
              <a:rPr lang="en-US" sz="4800" b="1" spc="-4" dirty="0">
                <a:solidFill>
                  <a:schemeClr val="bg1"/>
                </a:solidFill>
                <a:latin typeface="Arial Black" panose="020B0A04020102020204" pitchFamily="34" charset="0"/>
                <a:cs typeface="Arial" panose="020B0604020202020204" pitchFamily="34" charset="0"/>
              </a:rPr>
              <a:t>PROSPECTUS</a:t>
            </a:r>
            <a:endParaRPr lang="en-US" sz="4800" dirty="0">
              <a:solidFill>
                <a:schemeClr val="bg1"/>
              </a:solidFill>
              <a:latin typeface="Arial Black" panose="020B0A04020102020204" pitchFamily="34" charset="0"/>
              <a:cs typeface="Arial" panose="020B0604020202020204" pitchFamily="34" charset="0"/>
            </a:endParaRPr>
          </a:p>
        </p:txBody>
      </p:sp>
      <p:sp>
        <p:nvSpPr>
          <p:cNvPr id="12" name="object 12">
            <a:extLst>
              <a:ext uri="{FF2B5EF4-FFF2-40B4-BE49-F238E27FC236}">
                <a16:creationId xmlns:a16="http://schemas.microsoft.com/office/drawing/2014/main" id="{9998E045-1719-3A8A-B27E-AC500169698A}"/>
              </a:ext>
            </a:extLst>
          </p:cNvPr>
          <p:cNvSpPr/>
          <p:nvPr/>
        </p:nvSpPr>
        <p:spPr>
          <a:xfrm>
            <a:off x="291776" y="3284117"/>
            <a:ext cx="1127505" cy="73379"/>
          </a:xfrm>
          <a:custGeom>
            <a:avLst/>
            <a:gdLst/>
            <a:ahLst/>
            <a:cxnLst/>
            <a:rect l="l" t="t" r="r" b="b"/>
            <a:pathLst>
              <a:path w="507365" h="127000">
                <a:moveTo>
                  <a:pt x="0" y="127000"/>
                </a:moveTo>
                <a:lnTo>
                  <a:pt x="506984" y="127000"/>
                </a:lnTo>
                <a:lnTo>
                  <a:pt x="506984" y="0"/>
                </a:lnTo>
                <a:lnTo>
                  <a:pt x="0" y="0"/>
                </a:lnTo>
                <a:lnTo>
                  <a:pt x="0" y="127000"/>
                </a:lnTo>
                <a:close/>
              </a:path>
            </a:pathLst>
          </a:custGeom>
          <a:solidFill>
            <a:srgbClr val="FFFFFF"/>
          </a:solidFill>
        </p:spPr>
        <p:txBody>
          <a:bodyPr wrap="square" lIns="0" tIns="0" rIns="0" bIns="0" rtlCol="0"/>
          <a:lstStyle/>
          <a:p>
            <a:endParaRPr>
              <a:solidFill>
                <a:schemeClr val="bg1"/>
              </a:solidFill>
            </a:endParaRPr>
          </a:p>
        </p:txBody>
      </p:sp>
      <p:sp>
        <p:nvSpPr>
          <p:cNvPr id="23" name="TextBox 22">
            <a:hlinkClick r:id="rId4"/>
            <a:extLst>
              <a:ext uri="{FF2B5EF4-FFF2-40B4-BE49-F238E27FC236}">
                <a16:creationId xmlns:a16="http://schemas.microsoft.com/office/drawing/2014/main" id="{8F58F378-DF49-7430-40DF-5D700D0EF062}"/>
              </a:ext>
            </a:extLst>
          </p:cNvPr>
          <p:cNvSpPr txBox="1"/>
          <p:nvPr/>
        </p:nvSpPr>
        <p:spPr>
          <a:xfrm>
            <a:off x="291775" y="6254251"/>
            <a:ext cx="4488043" cy="707886"/>
          </a:xfrm>
          <a:prstGeom prst="rect">
            <a:avLst/>
          </a:prstGeom>
          <a:noFill/>
        </p:spPr>
        <p:txBody>
          <a:bodyPr wrap="square">
            <a:spAutoFit/>
          </a:bodyPr>
          <a:lstStyle/>
          <a:p>
            <a:pPr marL="12699"/>
            <a:r>
              <a:rPr lang="en-US" sz="2000" spc="50" dirty="0">
                <a:solidFill>
                  <a:schemeClr val="bg1"/>
                </a:solidFill>
                <a:cs typeface="Arial" panose="020B0604020202020204" pitchFamily="34" charset="0"/>
                <a:hlinkClick r:id="rId5">
                  <a:extLst>
                    <a:ext uri="{A12FA001-AC4F-418D-AE19-62706E023703}">
                      <ahyp:hlinkClr xmlns:ahyp="http://schemas.microsoft.com/office/drawing/2018/hyperlinkcolor" val="tx"/>
                    </a:ext>
                  </a:extLst>
                </a:hlinkClick>
              </a:rPr>
              <a:t>Contact: exhibits@asme.org</a:t>
            </a:r>
            <a:endParaRPr lang="en-US" sz="2000" spc="50" dirty="0">
              <a:solidFill>
                <a:schemeClr val="bg1"/>
              </a:solidFill>
              <a:cs typeface="Arial" panose="020B0604020202020204" pitchFamily="34" charset="0"/>
              <a:hlinkClick r:id="rId6">
                <a:extLst>
                  <a:ext uri="{A12FA001-AC4F-418D-AE19-62706E023703}">
                    <ahyp:hlinkClr xmlns:ahyp="http://schemas.microsoft.com/office/drawing/2018/hyperlinkcolor" val="tx"/>
                  </a:ext>
                </a:extLst>
              </a:hlinkClick>
            </a:endParaRPr>
          </a:p>
          <a:p>
            <a:pPr marL="12699"/>
            <a:r>
              <a:rPr lang="en-US" sz="2000" b="1" u="sng" spc="50" dirty="0">
                <a:solidFill>
                  <a:schemeClr val="bg1"/>
                </a:solidFill>
                <a:cs typeface="Arial" panose="020B0604020202020204" pitchFamily="34" charset="0"/>
                <a:hlinkClick r:id="rId6">
                  <a:extLst>
                    <a:ext uri="{A12FA001-AC4F-418D-AE19-62706E023703}">
                      <ahyp:hlinkClr xmlns:ahyp="http://schemas.microsoft.com/office/drawing/2018/hyperlinkcolor" val="tx"/>
                    </a:ext>
                  </a:extLst>
                </a:hlinkClick>
              </a:rPr>
              <a:t>https://event.asme.org/IDETC-CIE</a:t>
            </a:r>
            <a:endParaRPr lang="en-US" sz="2000" b="1" u="sng" spc="50" dirty="0">
              <a:solidFill>
                <a:schemeClr val="bg1"/>
              </a:solidFill>
              <a:cs typeface="Arial" panose="020B0604020202020204" pitchFamily="34" charset="0"/>
            </a:endParaRPr>
          </a:p>
        </p:txBody>
      </p:sp>
      <p:grpSp>
        <p:nvGrpSpPr>
          <p:cNvPr id="7" name="Group 6">
            <a:extLst>
              <a:ext uri="{FF2B5EF4-FFF2-40B4-BE49-F238E27FC236}">
                <a16:creationId xmlns:a16="http://schemas.microsoft.com/office/drawing/2014/main" id="{2E88A9FF-E4AB-0851-F27F-65E598C2C657}"/>
              </a:ext>
            </a:extLst>
          </p:cNvPr>
          <p:cNvGrpSpPr/>
          <p:nvPr/>
        </p:nvGrpSpPr>
        <p:grpSpPr>
          <a:xfrm>
            <a:off x="3" y="0"/>
            <a:ext cx="13411197" cy="1441135"/>
            <a:chOff x="3" y="0"/>
            <a:chExt cx="13411197" cy="1441135"/>
          </a:xfrm>
        </p:grpSpPr>
        <p:sp>
          <p:nvSpPr>
            <p:cNvPr id="5" name="Rectangle 4">
              <a:extLst>
                <a:ext uri="{FF2B5EF4-FFF2-40B4-BE49-F238E27FC236}">
                  <a16:creationId xmlns:a16="http://schemas.microsoft.com/office/drawing/2014/main" id="{05112E9A-5219-4A2D-B67E-34A79C0254C2}"/>
                </a:ext>
              </a:extLst>
            </p:cNvPr>
            <p:cNvSpPr/>
            <p:nvPr/>
          </p:nvSpPr>
          <p:spPr>
            <a:xfrm>
              <a:off x="3" y="0"/>
              <a:ext cx="13411197" cy="1441135"/>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a:extLst>
                <a:ext uri="{FF2B5EF4-FFF2-40B4-BE49-F238E27FC236}">
                  <a16:creationId xmlns:a16="http://schemas.microsoft.com/office/drawing/2014/main" id="{90A4D25B-C426-3F74-5B91-2BF804EFFDCA}"/>
                </a:ext>
              </a:extLst>
            </p:cNvPr>
            <p:cNvSpPr txBox="1"/>
            <p:nvPr/>
          </p:nvSpPr>
          <p:spPr>
            <a:xfrm>
              <a:off x="291776" y="20989"/>
              <a:ext cx="8080437" cy="1261884"/>
            </a:xfrm>
            <a:prstGeom prst="rect">
              <a:avLst/>
            </a:prstGeom>
            <a:noFill/>
          </p:spPr>
          <p:txBody>
            <a:bodyPr wrap="square">
              <a:spAutoFit/>
            </a:bodyPr>
            <a:lstStyle/>
            <a:p>
              <a:pPr marL="12699">
                <a:spcBef>
                  <a:spcPts val="600"/>
                </a:spcBef>
              </a:pPr>
              <a:r>
                <a:rPr lang="en-US" sz="3600" b="1" i="0" dirty="0">
                  <a:solidFill>
                    <a:srgbClr val="FFFFFF"/>
                  </a:solidFill>
                  <a:effectLst/>
                </a:rPr>
                <a:t>IDETC-CIE</a:t>
              </a:r>
            </a:p>
            <a:p>
              <a:pPr marL="12699"/>
              <a:r>
                <a:rPr lang="en-US" sz="2000" dirty="0">
                  <a:solidFill>
                    <a:srgbClr val="FFFFFF"/>
                  </a:solidFill>
                  <a:cs typeface="Arial" panose="020B0604020202020204" pitchFamily="34" charset="0"/>
                </a:rPr>
                <a:t>International Design Engineering Technical Conferences &amp; Computers and Information in Engineering Conference</a:t>
              </a:r>
              <a:endParaRPr lang="en-US" sz="2000" dirty="0">
                <a:solidFill>
                  <a:schemeClr val="bg1"/>
                </a:solidFill>
                <a:cs typeface="Arial" panose="020B0604020202020204" pitchFamily="34" charset="0"/>
              </a:endParaRPr>
            </a:p>
          </p:txBody>
        </p:sp>
      </p:grpSp>
      <p:grpSp>
        <p:nvGrpSpPr>
          <p:cNvPr id="8" name="Group 7">
            <a:extLst>
              <a:ext uri="{FF2B5EF4-FFF2-40B4-BE49-F238E27FC236}">
                <a16:creationId xmlns:a16="http://schemas.microsoft.com/office/drawing/2014/main" id="{48F98A30-886B-ED14-B490-014641B6771E}"/>
              </a:ext>
            </a:extLst>
          </p:cNvPr>
          <p:cNvGrpSpPr/>
          <p:nvPr/>
        </p:nvGrpSpPr>
        <p:grpSpPr>
          <a:xfrm>
            <a:off x="-6875" y="8936870"/>
            <a:ext cx="13411198" cy="1121861"/>
            <a:chOff x="-6875" y="8936870"/>
            <a:chExt cx="13411198" cy="1121861"/>
          </a:xfrm>
        </p:grpSpPr>
        <p:sp>
          <p:nvSpPr>
            <p:cNvPr id="4" name="Rectangle 3">
              <a:extLst>
                <a:ext uri="{FF2B5EF4-FFF2-40B4-BE49-F238E27FC236}">
                  <a16:creationId xmlns:a16="http://schemas.microsoft.com/office/drawing/2014/main" id="{DD484CB7-A56D-2BFE-5320-BD4B455C9474}"/>
                </a:ext>
              </a:extLst>
            </p:cNvPr>
            <p:cNvSpPr/>
            <p:nvPr/>
          </p:nvSpPr>
          <p:spPr>
            <a:xfrm>
              <a:off x="-6875" y="8936870"/>
              <a:ext cx="13411198" cy="1121861"/>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1" name="Picture 80" descr="A black background with text and globe&#10;&#10;Description automatically generated">
              <a:extLst>
                <a:ext uri="{FF2B5EF4-FFF2-40B4-BE49-F238E27FC236}">
                  <a16:creationId xmlns:a16="http://schemas.microsoft.com/office/drawing/2014/main" id="{75305F37-C0FA-E1AB-3B2A-CB51E0F31930}"/>
                </a:ext>
              </a:extLst>
            </p:cNvPr>
            <p:cNvPicPr>
              <a:picLocks noChangeAspect="1"/>
            </p:cNvPicPr>
            <p:nvPr/>
          </p:nvPicPr>
          <p:blipFill>
            <a:blip r:embed="rId7">
              <a:alphaModFix/>
              <a:lum bright="70000" contrast="-70000"/>
              <a:extLst>
                <a:ext uri="{BEBA8EAE-BF5A-486C-A8C5-ECC9F3942E4B}">
                  <a14:imgProps xmlns:a14="http://schemas.microsoft.com/office/drawing/2010/main">
                    <a14:imgLayer r:embed="rId8">
                      <a14:imgEffect>
                        <a14:colorTemperature colorTemp="53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1853804" y="9138285"/>
              <a:ext cx="1171671" cy="708861"/>
            </a:xfrm>
            <a:prstGeom prst="rect">
              <a:avLst/>
            </a:prstGeom>
          </p:spPr>
        </p:pic>
        <p:pic>
          <p:nvPicPr>
            <p:cNvPr id="2" name="Picture 4">
              <a:extLst>
                <a:ext uri="{FF2B5EF4-FFF2-40B4-BE49-F238E27FC236}">
                  <a16:creationId xmlns:a16="http://schemas.microsoft.com/office/drawing/2014/main" id="{42D2FBEB-7C90-A274-A7E0-B28B1835B99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1775" y="9092665"/>
              <a:ext cx="4171950" cy="800100"/>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a:extLst>
              <a:ext uri="{FF2B5EF4-FFF2-40B4-BE49-F238E27FC236}">
                <a16:creationId xmlns:a16="http://schemas.microsoft.com/office/drawing/2014/main" id="{DFF7B1C9-EA8C-BC79-DC8B-E03709FF2172}"/>
              </a:ext>
            </a:extLst>
          </p:cNvPr>
          <p:cNvSpPr txBox="1"/>
          <p:nvPr/>
        </p:nvSpPr>
        <p:spPr>
          <a:xfrm>
            <a:off x="9157991" y="950641"/>
            <a:ext cx="3961433" cy="338554"/>
          </a:xfrm>
          <a:prstGeom prst="rect">
            <a:avLst/>
          </a:prstGeom>
          <a:noFill/>
        </p:spPr>
        <p:txBody>
          <a:bodyPr wrap="square">
            <a:spAutoFit/>
          </a:bodyPr>
          <a:lstStyle/>
          <a:p>
            <a:pPr marL="12699">
              <a:spcBef>
                <a:spcPts val="920"/>
              </a:spcBef>
            </a:pPr>
            <a:r>
              <a:rPr lang="en-US" sz="1600" b="1" i="0" dirty="0">
                <a:solidFill>
                  <a:srgbClr val="FFFFFF"/>
                </a:solidFill>
                <a:effectLst/>
              </a:rPr>
              <a:t>August 17-20</a:t>
            </a:r>
            <a:r>
              <a:rPr lang="en-US" sz="1600" b="1" i="0">
                <a:solidFill>
                  <a:srgbClr val="FFFFFF"/>
                </a:solidFill>
                <a:effectLst/>
              </a:rPr>
              <a:t>, 2025</a:t>
            </a:r>
            <a:r>
              <a:rPr lang="en-US" sz="1600" b="1">
                <a:solidFill>
                  <a:srgbClr val="FFFFFF"/>
                </a:solidFill>
              </a:rPr>
              <a:t>   </a:t>
            </a:r>
            <a:r>
              <a:rPr lang="en-US" sz="1600" b="1" i="0" dirty="0">
                <a:solidFill>
                  <a:srgbClr val="FFFFFF"/>
                </a:solidFill>
                <a:effectLst/>
              </a:rPr>
              <a:t>|   Anaheim, CA, USA</a:t>
            </a:r>
            <a:endParaRPr lang="en-US" sz="1600" b="1" dirty="0">
              <a:solidFill>
                <a:schemeClr val="bg1"/>
              </a:solidFill>
              <a:cs typeface="Arial" panose="020B0604020202020204" pitchFamily="34" charset="0"/>
            </a:endParaRPr>
          </a:p>
        </p:txBody>
      </p:sp>
    </p:spTree>
    <p:extLst>
      <p:ext uri="{BB962C8B-B14F-4D97-AF65-F5344CB8AC3E}">
        <p14:creationId xmlns:p14="http://schemas.microsoft.com/office/powerpoint/2010/main" val="262500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BB2AD-F59B-8012-86A6-47200CC87478}"/>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0A4D25B-C426-3F74-5B91-2BF804EFFDCA}"/>
              </a:ext>
            </a:extLst>
          </p:cNvPr>
          <p:cNvSpPr txBox="1"/>
          <p:nvPr/>
        </p:nvSpPr>
        <p:spPr>
          <a:xfrm>
            <a:off x="291776" y="117974"/>
            <a:ext cx="8574442" cy="1200329"/>
          </a:xfrm>
          <a:prstGeom prst="rect">
            <a:avLst/>
          </a:prstGeom>
          <a:noFill/>
        </p:spPr>
        <p:txBody>
          <a:bodyPr wrap="square">
            <a:spAutoFit/>
          </a:bodyPr>
          <a:lstStyle/>
          <a:p>
            <a:pPr marL="12699">
              <a:spcBef>
                <a:spcPts val="920"/>
              </a:spcBef>
            </a:pPr>
            <a:r>
              <a:rPr lang="en-US" sz="3600" b="1" i="0" dirty="0">
                <a:solidFill>
                  <a:srgbClr val="FFFFFF"/>
                </a:solidFill>
                <a:effectLst/>
              </a:rPr>
              <a:t>ASME Aerospace Structures, Structural Dynamics, and Materials Conference</a:t>
            </a:r>
            <a:endParaRPr lang="en-US" sz="3600" b="1" dirty="0">
              <a:solidFill>
                <a:schemeClr val="bg1"/>
              </a:solidFill>
              <a:cs typeface="Arial" panose="020B0604020202020204" pitchFamily="34" charset="0"/>
            </a:endParaRPr>
          </a:p>
        </p:txBody>
      </p:sp>
      <p:sp>
        <p:nvSpPr>
          <p:cNvPr id="79" name="TextBox 78">
            <a:extLst>
              <a:ext uri="{FF2B5EF4-FFF2-40B4-BE49-F238E27FC236}">
                <a16:creationId xmlns:a16="http://schemas.microsoft.com/office/drawing/2014/main" id="{4B95CFF6-E655-9EEB-F05E-E960F151D8D7}"/>
              </a:ext>
            </a:extLst>
          </p:cNvPr>
          <p:cNvSpPr txBox="1"/>
          <p:nvPr/>
        </p:nvSpPr>
        <p:spPr>
          <a:xfrm>
            <a:off x="10058400" y="953300"/>
            <a:ext cx="3228574" cy="338554"/>
          </a:xfrm>
          <a:prstGeom prst="rect">
            <a:avLst/>
          </a:prstGeom>
          <a:noFill/>
        </p:spPr>
        <p:txBody>
          <a:bodyPr wrap="square">
            <a:spAutoFit/>
          </a:bodyPr>
          <a:lstStyle/>
          <a:p>
            <a:pPr marL="12699">
              <a:spcBef>
                <a:spcPts val="920"/>
              </a:spcBef>
            </a:pPr>
            <a:r>
              <a:rPr lang="en-US" sz="1600" b="1" i="0" dirty="0">
                <a:solidFill>
                  <a:srgbClr val="FFFFFF"/>
                </a:solidFill>
                <a:effectLst/>
              </a:rPr>
              <a:t>May </a:t>
            </a:r>
            <a:r>
              <a:rPr lang="en-US" sz="1600" b="1" dirty="0">
                <a:solidFill>
                  <a:srgbClr val="FFFFFF"/>
                </a:solidFill>
              </a:rPr>
              <a:t>5</a:t>
            </a:r>
            <a:r>
              <a:rPr lang="en-US" sz="1600" b="1" i="0" dirty="0">
                <a:solidFill>
                  <a:srgbClr val="FFFFFF"/>
                </a:solidFill>
                <a:effectLst/>
              </a:rPr>
              <a:t> – 7, 2025    |    Houston, TX</a:t>
            </a:r>
            <a:endParaRPr lang="en-US" sz="1600" b="1" dirty="0">
              <a:solidFill>
                <a:schemeClr val="bg1"/>
              </a:solidFill>
              <a:cs typeface="Arial" panose="020B0604020202020204" pitchFamily="34" charset="0"/>
            </a:endParaRPr>
          </a:p>
        </p:txBody>
      </p:sp>
      <p:grpSp>
        <p:nvGrpSpPr>
          <p:cNvPr id="23" name="Group 22">
            <a:extLst>
              <a:ext uri="{FF2B5EF4-FFF2-40B4-BE49-F238E27FC236}">
                <a16:creationId xmlns:a16="http://schemas.microsoft.com/office/drawing/2014/main" id="{F80F19C6-895D-E1D5-200C-E3DA89B34FD0}"/>
              </a:ext>
            </a:extLst>
          </p:cNvPr>
          <p:cNvGrpSpPr/>
          <p:nvPr/>
        </p:nvGrpSpPr>
        <p:grpSpPr>
          <a:xfrm>
            <a:off x="-6875" y="8599928"/>
            <a:ext cx="13418076" cy="338554"/>
            <a:chOff x="291775" y="8490744"/>
            <a:chExt cx="12695069" cy="338554"/>
          </a:xfrm>
        </p:grpSpPr>
        <p:sp>
          <p:nvSpPr>
            <p:cNvPr id="24" name="Rectangle 23">
              <a:extLst>
                <a:ext uri="{FF2B5EF4-FFF2-40B4-BE49-F238E27FC236}">
                  <a16:creationId xmlns:a16="http://schemas.microsoft.com/office/drawing/2014/main" id="{B71F67FE-8DD8-F26E-4F0E-5650E6537526}"/>
                </a:ext>
              </a:extLst>
            </p:cNvPr>
            <p:cNvSpPr/>
            <p:nvPr/>
          </p:nvSpPr>
          <p:spPr>
            <a:xfrm>
              <a:off x="291775" y="8521356"/>
              <a:ext cx="12695069" cy="248309"/>
            </a:xfrm>
            <a:prstGeom prst="rect">
              <a:avLst/>
            </a:prstGeom>
            <a:solidFill>
              <a:srgbClr val="5DAA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6A5611FC-877A-1E1C-166F-D9B1861F19A3}"/>
                </a:ext>
              </a:extLst>
            </p:cNvPr>
            <p:cNvSpPr txBox="1"/>
            <p:nvPr/>
          </p:nvSpPr>
          <p:spPr>
            <a:xfrm>
              <a:off x="424356" y="8490744"/>
              <a:ext cx="9213606" cy="338554"/>
            </a:xfrm>
            <a:prstGeom prst="rect">
              <a:avLst/>
            </a:prstGeom>
            <a:noFill/>
          </p:spPr>
          <p:txBody>
            <a:bodyPr wrap="square">
              <a:spAutoFit/>
            </a:bodyPr>
            <a:lstStyle/>
            <a:p>
              <a:r>
                <a:rPr lang="en-US" sz="1600" b="1" spc="-5" dirty="0">
                  <a:solidFill>
                    <a:schemeClr val="bg1"/>
                  </a:solidFill>
                  <a:cs typeface="Arial" panose="020B0604020202020204" pitchFamily="34" charset="0"/>
                </a:rPr>
                <a:t>CONTACT: </a:t>
              </a:r>
              <a:r>
                <a:rPr lang="en-US" sz="1600" spc="-5" dirty="0">
                  <a:solidFill>
                    <a:schemeClr val="bg1"/>
                  </a:solidFill>
                  <a:cs typeface="Arial" panose="020B0604020202020204" pitchFamily="34" charset="0"/>
                </a:rPr>
                <a:t>ASME Sales (</a:t>
              </a:r>
              <a:r>
                <a:rPr lang="en-US" sz="1600" spc="-5" dirty="0">
                  <a:solidFill>
                    <a:schemeClr val="bg1"/>
                  </a:solidFill>
                  <a:cs typeface="Arial" panose="020B0604020202020204" pitchFamily="34" charset="0"/>
                  <a:hlinkClick r:id="rId3">
                    <a:extLst>
                      <a:ext uri="{A12FA001-AC4F-418D-AE19-62706E023703}">
                        <ahyp:hlinkClr xmlns:ahyp="http://schemas.microsoft.com/office/drawing/2018/hyperlinkcolor" val="tx"/>
                      </a:ext>
                    </a:extLst>
                  </a:hlinkClick>
                </a:rPr>
                <a:t>exhibits@asme.org</a:t>
              </a:r>
              <a:r>
                <a:rPr lang="en-US" sz="1600" spc="-5" dirty="0">
                  <a:solidFill>
                    <a:schemeClr val="bg1"/>
                  </a:solidFill>
                  <a:cs typeface="Arial" panose="020B0604020202020204" pitchFamily="34" charset="0"/>
                </a:rPr>
                <a:t>) </a:t>
              </a:r>
              <a:endParaRPr lang="en-US" sz="1600" dirty="0">
                <a:solidFill>
                  <a:schemeClr val="bg1"/>
                </a:solidFill>
              </a:endParaRPr>
            </a:p>
          </p:txBody>
        </p:sp>
      </p:grpSp>
      <p:sp>
        <p:nvSpPr>
          <p:cNvPr id="2" name="TextBox 1">
            <a:extLst>
              <a:ext uri="{FF2B5EF4-FFF2-40B4-BE49-F238E27FC236}">
                <a16:creationId xmlns:a16="http://schemas.microsoft.com/office/drawing/2014/main" id="{8DBD91B5-83CB-C408-0582-C82E1B7D84FB}"/>
              </a:ext>
            </a:extLst>
          </p:cNvPr>
          <p:cNvSpPr txBox="1"/>
          <p:nvPr/>
        </p:nvSpPr>
        <p:spPr>
          <a:xfrm>
            <a:off x="351189" y="1649559"/>
            <a:ext cx="6574633" cy="2031325"/>
          </a:xfrm>
          <a:prstGeom prst="rect">
            <a:avLst/>
          </a:prstGeom>
          <a:noFill/>
        </p:spPr>
        <p:txBody>
          <a:bodyPr wrap="square" rtlCol="0">
            <a:spAutoFit/>
          </a:bodyPr>
          <a:lstStyle/>
          <a:p>
            <a:r>
              <a:rPr lang="en-US" b="1" dirty="0"/>
              <a:t>THE CONFERENCE: </a:t>
            </a:r>
            <a:r>
              <a:rPr lang="en-US" dirty="0"/>
              <a:t>IDETC-CIE focuses on cutting-edge technologies that shape the future of product design, development, manufacturing, and the integration of information systems across the entire product lifecycle. The 2025 event is a must-attend for those seeking to connect with decision-makers in academia, government, and industry who are driving innovation in these critical fields</a:t>
            </a:r>
            <a:r>
              <a:rPr lang="en-US" b="0" i="0" dirty="0">
                <a:solidFill>
                  <a:srgbClr val="212529"/>
                </a:solidFill>
                <a:effectLst/>
                <a:latin typeface="proxima-nova"/>
              </a:rPr>
              <a:t>.</a:t>
            </a:r>
            <a:endParaRPr lang="en-US" b="1" dirty="0"/>
          </a:p>
        </p:txBody>
      </p:sp>
      <p:sp>
        <p:nvSpPr>
          <p:cNvPr id="4" name="TextBox 3">
            <a:extLst>
              <a:ext uri="{FF2B5EF4-FFF2-40B4-BE49-F238E27FC236}">
                <a16:creationId xmlns:a16="http://schemas.microsoft.com/office/drawing/2014/main" id="{9A08DFA2-9DE1-1B26-9ABA-F72305ADD22E}"/>
              </a:ext>
            </a:extLst>
          </p:cNvPr>
          <p:cNvSpPr txBox="1"/>
          <p:nvPr/>
        </p:nvSpPr>
        <p:spPr>
          <a:xfrm>
            <a:off x="351189" y="4256939"/>
            <a:ext cx="5342965" cy="369332"/>
          </a:xfrm>
          <a:prstGeom prst="rect">
            <a:avLst/>
          </a:prstGeom>
          <a:noFill/>
        </p:spPr>
        <p:txBody>
          <a:bodyPr wrap="square" rtlCol="0">
            <a:spAutoFit/>
          </a:bodyPr>
          <a:lstStyle/>
          <a:p>
            <a:r>
              <a:rPr lang="en-US" b="1" dirty="0"/>
              <a:t>DATES: </a:t>
            </a:r>
            <a:r>
              <a:rPr lang="en-US" dirty="0">
                <a:solidFill>
                  <a:srgbClr val="212529"/>
                </a:solidFill>
                <a:latin typeface="proxima-nova"/>
              </a:rPr>
              <a:t>August 17-20, 2025</a:t>
            </a:r>
            <a:endParaRPr lang="en-US" b="1" dirty="0"/>
          </a:p>
        </p:txBody>
      </p:sp>
      <p:sp>
        <p:nvSpPr>
          <p:cNvPr id="5" name="TextBox 4">
            <a:extLst>
              <a:ext uri="{FF2B5EF4-FFF2-40B4-BE49-F238E27FC236}">
                <a16:creationId xmlns:a16="http://schemas.microsoft.com/office/drawing/2014/main" id="{99C6B004-7582-47E5-8D3B-E0FF3AFDF1F1}"/>
              </a:ext>
            </a:extLst>
          </p:cNvPr>
          <p:cNvSpPr txBox="1"/>
          <p:nvPr/>
        </p:nvSpPr>
        <p:spPr>
          <a:xfrm>
            <a:off x="347472" y="3747407"/>
            <a:ext cx="5342965" cy="369332"/>
          </a:xfrm>
          <a:prstGeom prst="rect">
            <a:avLst/>
          </a:prstGeom>
          <a:noFill/>
        </p:spPr>
        <p:txBody>
          <a:bodyPr wrap="square" rtlCol="0">
            <a:spAutoFit/>
          </a:bodyPr>
          <a:lstStyle/>
          <a:p>
            <a:r>
              <a:rPr lang="en-US" b="1" dirty="0"/>
              <a:t>VENUE: </a:t>
            </a:r>
            <a:r>
              <a:rPr lang="en-US" dirty="0">
                <a:solidFill>
                  <a:srgbClr val="212529"/>
                </a:solidFill>
                <a:latin typeface="proxima-nova"/>
              </a:rPr>
              <a:t>Hilton Anaheim</a:t>
            </a:r>
            <a:endParaRPr lang="en-US" b="1" dirty="0"/>
          </a:p>
        </p:txBody>
      </p:sp>
      <p:grpSp>
        <p:nvGrpSpPr>
          <p:cNvPr id="21" name="Group 20">
            <a:extLst>
              <a:ext uri="{FF2B5EF4-FFF2-40B4-BE49-F238E27FC236}">
                <a16:creationId xmlns:a16="http://schemas.microsoft.com/office/drawing/2014/main" id="{7FF68425-1BF9-8449-04C7-3339BB75EC85}"/>
              </a:ext>
            </a:extLst>
          </p:cNvPr>
          <p:cNvGrpSpPr/>
          <p:nvPr/>
        </p:nvGrpSpPr>
        <p:grpSpPr>
          <a:xfrm>
            <a:off x="5105443" y="5454319"/>
            <a:ext cx="2172418" cy="945852"/>
            <a:chOff x="6304780" y="1669358"/>
            <a:chExt cx="2544828" cy="1107996"/>
          </a:xfrm>
        </p:grpSpPr>
        <p:pic>
          <p:nvPicPr>
            <p:cNvPr id="13" name="Graphic 12" descr="Man outline">
              <a:extLst>
                <a:ext uri="{FF2B5EF4-FFF2-40B4-BE49-F238E27FC236}">
                  <a16:creationId xmlns:a16="http://schemas.microsoft.com/office/drawing/2014/main" id="{E88D08C8-5528-4F39-1B58-BEE705E553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04780" y="1764951"/>
              <a:ext cx="914400" cy="914400"/>
            </a:xfrm>
            <a:prstGeom prst="rect">
              <a:avLst/>
            </a:prstGeom>
          </p:spPr>
        </p:pic>
        <p:sp>
          <p:nvSpPr>
            <p:cNvPr id="14" name="TextBox 13">
              <a:extLst>
                <a:ext uri="{FF2B5EF4-FFF2-40B4-BE49-F238E27FC236}">
                  <a16:creationId xmlns:a16="http://schemas.microsoft.com/office/drawing/2014/main" id="{1A5BAEC4-50FA-C78B-0FD3-C120B32814A5}"/>
                </a:ext>
              </a:extLst>
            </p:cNvPr>
            <p:cNvSpPr txBox="1"/>
            <p:nvPr/>
          </p:nvSpPr>
          <p:spPr>
            <a:xfrm>
              <a:off x="7087138" y="1669358"/>
              <a:ext cx="1762470" cy="1107996"/>
            </a:xfrm>
            <a:prstGeom prst="rect">
              <a:avLst/>
            </a:prstGeom>
            <a:noFill/>
          </p:spPr>
          <p:txBody>
            <a:bodyPr wrap="none" rtlCol="0">
              <a:spAutoFit/>
            </a:bodyPr>
            <a:lstStyle/>
            <a:p>
              <a:r>
                <a:rPr lang="en-US" sz="4800" b="1" dirty="0">
                  <a:solidFill>
                    <a:srgbClr val="0070C0"/>
                  </a:solidFill>
                </a:rPr>
                <a:t>1,007</a:t>
              </a:r>
            </a:p>
            <a:p>
              <a:r>
                <a:rPr lang="en-US" dirty="0"/>
                <a:t>Total registrants</a:t>
              </a:r>
            </a:p>
          </p:txBody>
        </p:sp>
      </p:grpSp>
      <p:grpSp>
        <p:nvGrpSpPr>
          <p:cNvPr id="31" name="Group 30">
            <a:extLst>
              <a:ext uri="{FF2B5EF4-FFF2-40B4-BE49-F238E27FC236}">
                <a16:creationId xmlns:a16="http://schemas.microsoft.com/office/drawing/2014/main" id="{95C1F8F0-D178-FD36-AE2A-EE790C65D804}"/>
              </a:ext>
            </a:extLst>
          </p:cNvPr>
          <p:cNvGrpSpPr/>
          <p:nvPr/>
        </p:nvGrpSpPr>
        <p:grpSpPr>
          <a:xfrm>
            <a:off x="5454792" y="6972616"/>
            <a:ext cx="3304408" cy="1384995"/>
            <a:chOff x="9817121" y="4147816"/>
            <a:chExt cx="3304408" cy="1384995"/>
          </a:xfrm>
        </p:grpSpPr>
        <p:pic>
          <p:nvPicPr>
            <p:cNvPr id="29" name="Graphic 28" descr="Earth globe: Americas with solid fill">
              <a:extLst>
                <a:ext uri="{FF2B5EF4-FFF2-40B4-BE49-F238E27FC236}">
                  <a16:creationId xmlns:a16="http://schemas.microsoft.com/office/drawing/2014/main" id="{586B12BC-85E8-9A3C-DE88-1ACC64CD4BA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817121" y="4333925"/>
              <a:ext cx="914400" cy="914400"/>
            </a:xfrm>
            <a:prstGeom prst="rect">
              <a:avLst/>
            </a:prstGeom>
          </p:spPr>
        </p:pic>
        <p:sp>
          <p:nvSpPr>
            <p:cNvPr id="30" name="TextBox 29">
              <a:extLst>
                <a:ext uri="{FF2B5EF4-FFF2-40B4-BE49-F238E27FC236}">
                  <a16:creationId xmlns:a16="http://schemas.microsoft.com/office/drawing/2014/main" id="{89E5562B-D6BE-E5F7-0ABF-0EA97CAE5CB5}"/>
                </a:ext>
              </a:extLst>
            </p:cNvPr>
            <p:cNvSpPr txBox="1"/>
            <p:nvPr/>
          </p:nvSpPr>
          <p:spPr>
            <a:xfrm>
              <a:off x="10700097" y="4147816"/>
              <a:ext cx="2421432" cy="1384995"/>
            </a:xfrm>
            <a:prstGeom prst="rect">
              <a:avLst/>
            </a:prstGeom>
            <a:noFill/>
          </p:spPr>
          <p:txBody>
            <a:bodyPr wrap="none" rtlCol="0">
              <a:spAutoFit/>
            </a:bodyPr>
            <a:lstStyle/>
            <a:p>
              <a:r>
                <a:rPr lang="en-US" sz="4800" b="1" dirty="0">
                  <a:solidFill>
                    <a:srgbClr val="0070C0"/>
                  </a:solidFill>
                </a:rPr>
                <a:t>41</a:t>
              </a:r>
            </a:p>
            <a:p>
              <a:r>
                <a:rPr lang="en-US" dirty="0"/>
                <a:t>Countries represented</a:t>
              </a:r>
            </a:p>
            <a:p>
              <a:r>
                <a:rPr lang="en-US" dirty="0"/>
                <a:t>at the event</a:t>
              </a:r>
            </a:p>
          </p:txBody>
        </p:sp>
      </p:grpSp>
      <p:cxnSp>
        <p:nvCxnSpPr>
          <p:cNvPr id="36" name="Straight Connector 35">
            <a:extLst>
              <a:ext uri="{FF2B5EF4-FFF2-40B4-BE49-F238E27FC236}">
                <a16:creationId xmlns:a16="http://schemas.microsoft.com/office/drawing/2014/main" id="{C1AD14DB-7890-8A3E-162D-A565C9D1E067}"/>
              </a:ext>
            </a:extLst>
          </p:cNvPr>
          <p:cNvCxnSpPr>
            <a:cxnSpLocks/>
          </p:cNvCxnSpPr>
          <p:nvPr/>
        </p:nvCxnSpPr>
        <p:spPr>
          <a:xfrm>
            <a:off x="351189" y="4783536"/>
            <a:ext cx="12695069"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5A46E490-669B-AF1F-84B9-9F7AAF36E66D}"/>
              </a:ext>
            </a:extLst>
          </p:cNvPr>
          <p:cNvSpPr txBox="1"/>
          <p:nvPr/>
        </p:nvSpPr>
        <p:spPr>
          <a:xfrm>
            <a:off x="347472" y="4899818"/>
            <a:ext cx="3785611" cy="461665"/>
          </a:xfrm>
          <a:prstGeom prst="rect">
            <a:avLst/>
          </a:prstGeom>
          <a:noFill/>
        </p:spPr>
        <p:txBody>
          <a:bodyPr wrap="square">
            <a:spAutoFit/>
          </a:bodyPr>
          <a:lstStyle/>
          <a:p>
            <a:pPr marL="12699"/>
            <a:r>
              <a:rPr lang="en-US" sz="2400" b="1" cap="small" spc="-5" dirty="0">
                <a:solidFill>
                  <a:srgbClr val="27222D"/>
                </a:solidFill>
                <a:cs typeface="Arial" panose="020B0604020202020204" pitchFamily="34" charset="0"/>
              </a:rPr>
              <a:t>2024 Event in Numbers</a:t>
            </a:r>
            <a:endParaRPr lang="en-US" sz="2400" cap="small" dirty="0">
              <a:solidFill>
                <a:srgbClr val="27222D"/>
              </a:solidFill>
              <a:cs typeface="Arial" panose="020B0604020202020204" pitchFamily="34" charset="0"/>
            </a:endParaRPr>
          </a:p>
        </p:txBody>
      </p:sp>
      <p:grpSp>
        <p:nvGrpSpPr>
          <p:cNvPr id="8" name="Group 7">
            <a:extLst>
              <a:ext uri="{FF2B5EF4-FFF2-40B4-BE49-F238E27FC236}">
                <a16:creationId xmlns:a16="http://schemas.microsoft.com/office/drawing/2014/main" id="{80CF437E-B861-1FE1-5977-C5C7F55DF79F}"/>
              </a:ext>
            </a:extLst>
          </p:cNvPr>
          <p:cNvGrpSpPr/>
          <p:nvPr/>
        </p:nvGrpSpPr>
        <p:grpSpPr>
          <a:xfrm>
            <a:off x="3" y="0"/>
            <a:ext cx="13411197" cy="1441135"/>
            <a:chOff x="3" y="0"/>
            <a:chExt cx="13411197" cy="1441135"/>
          </a:xfrm>
        </p:grpSpPr>
        <p:sp>
          <p:nvSpPr>
            <p:cNvPr id="22" name="Rectangle 21">
              <a:extLst>
                <a:ext uri="{FF2B5EF4-FFF2-40B4-BE49-F238E27FC236}">
                  <a16:creationId xmlns:a16="http://schemas.microsoft.com/office/drawing/2014/main" id="{4DF843F8-799B-2F12-9055-F608F284BB77}"/>
                </a:ext>
              </a:extLst>
            </p:cNvPr>
            <p:cNvSpPr/>
            <p:nvPr/>
          </p:nvSpPr>
          <p:spPr>
            <a:xfrm>
              <a:off x="3" y="0"/>
              <a:ext cx="13411197" cy="1441135"/>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TextBox 25">
              <a:extLst>
                <a:ext uri="{FF2B5EF4-FFF2-40B4-BE49-F238E27FC236}">
                  <a16:creationId xmlns:a16="http://schemas.microsoft.com/office/drawing/2014/main" id="{9324FDCA-D651-4029-893D-BAD1F4B294DA}"/>
                </a:ext>
              </a:extLst>
            </p:cNvPr>
            <p:cNvSpPr txBox="1"/>
            <p:nvPr/>
          </p:nvSpPr>
          <p:spPr>
            <a:xfrm>
              <a:off x="291776" y="20989"/>
              <a:ext cx="8080437" cy="1261884"/>
            </a:xfrm>
            <a:prstGeom prst="rect">
              <a:avLst/>
            </a:prstGeom>
            <a:noFill/>
          </p:spPr>
          <p:txBody>
            <a:bodyPr wrap="square">
              <a:spAutoFit/>
            </a:bodyPr>
            <a:lstStyle/>
            <a:p>
              <a:pPr marL="12699">
                <a:spcBef>
                  <a:spcPts val="600"/>
                </a:spcBef>
              </a:pPr>
              <a:r>
                <a:rPr lang="en-US" sz="3600" b="1" i="0" dirty="0">
                  <a:solidFill>
                    <a:srgbClr val="FFFFFF"/>
                  </a:solidFill>
                  <a:effectLst/>
                </a:rPr>
                <a:t>IDETC-CIE</a:t>
              </a:r>
            </a:p>
            <a:p>
              <a:pPr marL="12699"/>
              <a:r>
                <a:rPr lang="en-US" sz="2000" dirty="0">
                  <a:solidFill>
                    <a:srgbClr val="FFFFFF"/>
                  </a:solidFill>
                  <a:cs typeface="Arial" panose="020B0604020202020204" pitchFamily="34" charset="0"/>
                </a:rPr>
                <a:t>International Design Engineering Technical Conferences &amp; Computers and Information in Engineering Conference</a:t>
              </a:r>
              <a:endParaRPr lang="en-US" sz="2000" dirty="0">
                <a:solidFill>
                  <a:schemeClr val="bg1"/>
                </a:solidFill>
                <a:cs typeface="Arial" panose="020B0604020202020204" pitchFamily="34" charset="0"/>
              </a:endParaRPr>
            </a:p>
          </p:txBody>
        </p:sp>
      </p:grpSp>
      <p:grpSp>
        <p:nvGrpSpPr>
          <p:cNvPr id="32" name="Group 31">
            <a:extLst>
              <a:ext uri="{FF2B5EF4-FFF2-40B4-BE49-F238E27FC236}">
                <a16:creationId xmlns:a16="http://schemas.microsoft.com/office/drawing/2014/main" id="{D72E42A7-7872-10F5-17C4-C230E1A905F5}"/>
              </a:ext>
            </a:extLst>
          </p:cNvPr>
          <p:cNvGrpSpPr/>
          <p:nvPr/>
        </p:nvGrpSpPr>
        <p:grpSpPr>
          <a:xfrm>
            <a:off x="-6875" y="8936870"/>
            <a:ext cx="13411198" cy="1121861"/>
            <a:chOff x="-6875" y="8936870"/>
            <a:chExt cx="13411198" cy="1121861"/>
          </a:xfrm>
        </p:grpSpPr>
        <p:sp>
          <p:nvSpPr>
            <p:cNvPr id="33" name="Rectangle 32">
              <a:extLst>
                <a:ext uri="{FF2B5EF4-FFF2-40B4-BE49-F238E27FC236}">
                  <a16:creationId xmlns:a16="http://schemas.microsoft.com/office/drawing/2014/main" id="{B2F5C8F7-917C-9957-E576-CB08CA128DEA}"/>
                </a:ext>
              </a:extLst>
            </p:cNvPr>
            <p:cNvSpPr/>
            <p:nvPr/>
          </p:nvSpPr>
          <p:spPr>
            <a:xfrm>
              <a:off x="-6875" y="8936870"/>
              <a:ext cx="13411198" cy="1121861"/>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34" name="Picture 33" descr="A black background with text and globe&#10;&#10;Description automatically generated">
              <a:extLst>
                <a:ext uri="{FF2B5EF4-FFF2-40B4-BE49-F238E27FC236}">
                  <a16:creationId xmlns:a16="http://schemas.microsoft.com/office/drawing/2014/main" id="{D9BB632D-19FA-78EB-F468-C5362B7F35DA}"/>
                </a:ext>
              </a:extLst>
            </p:cNvPr>
            <p:cNvPicPr>
              <a:picLocks noChangeAspect="1"/>
            </p:cNvPicPr>
            <p:nvPr/>
          </p:nvPicPr>
          <p:blipFill>
            <a:blip r:embed="rId8">
              <a:alphaModFix/>
              <a:lum bright="70000" contrast="-70000"/>
              <a:extLst>
                <a:ext uri="{BEBA8EAE-BF5A-486C-A8C5-ECC9F3942E4B}">
                  <a14:imgProps xmlns:a14="http://schemas.microsoft.com/office/drawing/2010/main">
                    <a14:imgLayer r:embed="rId9">
                      <a14:imgEffect>
                        <a14:colorTemperature colorTemp="53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1853804" y="9138285"/>
              <a:ext cx="1171671" cy="708861"/>
            </a:xfrm>
            <a:prstGeom prst="rect">
              <a:avLst/>
            </a:prstGeom>
          </p:spPr>
        </p:pic>
        <p:pic>
          <p:nvPicPr>
            <p:cNvPr id="35" name="Picture 4">
              <a:extLst>
                <a:ext uri="{FF2B5EF4-FFF2-40B4-BE49-F238E27FC236}">
                  <a16:creationId xmlns:a16="http://schemas.microsoft.com/office/drawing/2014/main" id="{03E873A9-4CC4-AC8F-ACCD-D98D81323BA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1775" y="9092665"/>
              <a:ext cx="4171950" cy="800100"/>
            </a:xfrm>
            <a:prstGeom prst="rect">
              <a:avLst/>
            </a:prstGeom>
            <a:noFill/>
            <a:extLst>
              <a:ext uri="{909E8E84-426E-40DD-AFC4-6F175D3DCCD1}">
                <a14:hiddenFill xmlns:a14="http://schemas.microsoft.com/office/drawing/2010/main">
                  <a:solidFill>
                    <a:srgbClr val="FFFFFF"/>
                  </a:solidFill>
                </a14:hiddenFill>
              </a:ext>
            </a:extLst>
          </p:spPr>
        </p:pic>
      </p:grpSp>
      <p:sp>
        <p:nvSpPr>
          <p:cNvPr id="37" name="TextBox 36">
            <a:extLst>
              <a:ext uri="{FF2B5EF4-FFF2-40B4-BE49-F238E27FC236}">
                <a16:creationId xmlns:a16="http://schemas.microsoft.com/office/drawing/2014/main" id="{E4160303-3B0B-FC96-0D22-09AEDE653BC9}"/>
              </a:ext>
            </a:extLst>
          </p:cNvPr>
          <p:cNvSpPr txBox="1"/>
          <p:nvPr/>
        </p:nvSpPr>
        <p:spPr>
          <a:xfrm>
            <a:off x="9157991" y="950641"/>
            <a:ext cx="3961433" cy="338554"/>
          </a:xfrm>
          <a:prstGeom prst="rect">
            <a:avLst/>
          </a:prstGeom>
          <a:noFill/>
        </p:spPr>
        <p:txBody>
          <a:bodyPr wrap="square">
            <a:spAutoFit/>
          </a:bodyPr>
          <a:lstStyle/>
          <a:p>
            <a:pPr marL="12699">
              <a:spcBef>
                <a:spcPts val="920"/>
              </a:spcBef>
            </a:pPr>
            <a:r>
              <a:rPr lang="en-US" sz="1600" b="1" i="0" dirty="0">
                <a:solidFill>
                  <a:srgbClr val="FFFFFF"/>
                </a:solidFill>
                <a:effectLst/>
              </a:rPr>
              <a:t>August 17-20, 2025</a:t>
            </a:r>
            <a:r>
              <a:rPr lang="en-US" sz="1600" b="1" dirty="0">
                <a:solidFill>
                  <a:srgbClr val="FFFFFF"/>
                </a:solidFill>
              </a:rPr>
              <a:t>   </a:t>
            </a:r>
            <a:r>
              <a:rPr lang="en-US" sz="1600" b="1" i="0" dirty="0">
                <a:solidFill>
                  <a:srgbClr val="FFFFFF"/>
                </a:solidFill>
                <a:effectLst/>
              </a:rPr>
              <a:t>|   Anaheim, CA, USA</a:t>
            </a:r>
            <a:endParaRPr lang="en-US" sz="1600" b="1" dirty="0">
              <a:solidFill>
                <a:schemeClr val="bg1"/>
              </a:solidFill>
              <a:cs typeface="Arial" panose="020B0604020202020204" pitchFamily="34" charset="0"/>
            </a:endParaRPr>
          </a:p>
        </p:txBody>
      </p:sp>
      <p:sp>
        <p:nvSpPr>
          <p:cNvPr id="38" name="TextBox 37">
            <a:extLst>
              <a:ext uri="{FF2B5EF4-FFF2-40B4-BE49-F238E27FC236}">
                <a16:creationId xmlns:a16="http://schemas.microsoft.com/office/drawing/2014/main" id="{65C39558-1924-ED09-9869-3280234FCD9D}"/>
              </a:ext>
            </a:extLst>
          </p:cNvPr>
          <p:cNvSpPr txBox="1"/>
          <p:nvPr/>
        </p:nvSpPr>
        <p:spPr>
          <a:xfrm>
            <a:off x="7410735" y="1646328"/>
            <a:ext cx="5649276" cy="2862322"/>
          </a:xfrm>
          <a:prstGeom prst="rect">
            <a:avLst/>
          </a:prstGeom>
          <a:noFill/>
        </p:spPr>
        <p:txBody>
          <a:bodyPr wrap="square" rtlCol="0">
            <a:spAutoFit/>
          </a:bodyPr>
          <a:lstStyle/>
          <a:p>
            <a:r>
              <a:rPr lang="en-US" b="1" dirty="0"/>
              <a:t>PROGRAM INCLUDES:</a:t>
            </a:r>
          </a:p>
          <a:p>
            <a:pPr marL="285750" indent="-285750" algn="l">
              <a:buFont typeface="Arial" panose="020B0604020202020204" pitchFamily="34" charset="0"/>
              <a:buChar char="•"/>
            </a:pPr>
            <a:r>
              <a:rPr lang="en-US" b="0" i="0" dirty="0">
                <a:solidFill>
                  <a:srgbClr val="212529"/>
                </a:solidFill>
                <a:effectLst/>
                <a:latin typeface="proxima-nova"/>
              </a:rPr>
              <a:t>Dedicated networking events for design-engineering researchers from across industries</a:t>
            </a:r>
          </a:p>
          <a:p>
            <a:pPr marL="285750" indent="-285750" algn="l">
              <a:buFont typeface="Arial" panose="020B0604020202020204" pitchFamily="34" charset="0"/>
              <a:buChar char="•"/>
            </a:pPr>
            <a:r>
              <a:rPr lang="en-US" b="0" i="0" dirty="0">
                <a:solidFill>
                  <a:srgbClr val="212529"/>
                </a:solidFill>
                <a:effectLst/>
                <a:latin typeface="proxima-nova"/>
              </a:rPr>
              <a:t>Interactive workshops and tutorials</a:t>
            </a:r>
          </a:p>
          <a:p>
            <a:pPr marL="285750" indent="-285750" algn="l">
              <a:buFont typeface="Arial" panose="020B0604020202020204" pitchFamily="34" charset="0"/>
              <a:buChar char="•"/>
            </a:pPr>
            <a:r>
              <a:rPr lang="en-US" b="0" i="0" dirty="0">
                <a:solidFill>
                  <a:srgbClr val="212529"/>
                </a:solidFill>
                <a:effectLst/>
                <a:latin typeface="proxima-nova"/>
              </a:rPr>
              <a:t>The ASME Computers &amp; Information in Engineering Hackathon event for students</a:t>
            </a:r>
          </a:p>
          <a:p>
            <a:pPr marL="285750" indent="-285750" algn="l">
              <a:buFont typeface="Arial" panose="020B0604020202020204" pitchFamily="34" charset="0"/>
              <a:buChar char="•"/>
            </a:pPr>
            <a:r>
              <a:rPr lang="en-US" b="0" i="0" dirty="0">
                <a:solidFill>
                  <a:srgbClr val="212529"/>
                </a:solidFill>
                <a:effectLst/>
                <a:latin typeface="proxima-nova"/>
              </a:rPr>
              <a:t>500+ technical presentations available covering key topics such as advanced vehicle technologies, design automation, robotics, and more</a:t>
            </a:r>
          </a:p>
          <a:p>
            <a:pPr marL="285750" indent="-285750">
              <a:buFont typeface="Arial" panose="020B0604020202020204" pitchFamily="34" charset="0"/>
              <a:buChar char="•"/>
            </a:pPr>
            <a:endParaRPr lang="en-US" b="1" dirty="0"/>
          </a:p>
        </p:txBody>
      </p:sp>
      <p:graphicFrame>
        <p:nvGraphicFramePr>
          <p:cNvPr id="45" name="Chart 44">
            <a:extLst>
              <a:ext uri="{FF2B5EF4-FFF2-40B4-BE49-F238E27FC236}">
                <a16:creationId xmlns:a16="http://schemas.microsoft.com/office/drawing/2014/main" id="{081C4378-40A7-362A-DF01-07DFF39EF401}"/>
              </a:ext>
            </a:extLst>
          </p:cNvPr>
          <p:cNvGraphicFramePr/>
          <p:nvPr>
            <p:extLst>
              <p:ext uri="{D42A27DB-BD31-4B8C-83A1-F6EECF244321}">
                <p14:modId xmlns:p14="http://schemas.microsoft.com/office/powerpoint/2010/main" val="2505072365"/>
              </p:ext>
            </p:extLst>
          </p:nvPr>
        </p:nvGraphicFramePr>
        <p:xfrm>
          <a:off x="-509944" y="5377354"/>
          <a:ext cx="5775387" cy="322417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8" name="Chart 47">
            <a:extLst>
              <a:ext uri="{FF2B5EF4-FFF2-40B4-BE49-F238E27FC236}">
                <a16:creationId xmlns:a16="http://schemas.microsoft.com/office/drawing/2014/main" id="{B577D0F0-8D2C-2E14-A251-4265BC3AFE9C}"/>
              </a:ext>
            </a:extLst>
          </p:cNvPr>
          <p:cNvGraphicFramePr/>
          <p:nvPr>
            <p:extLst>
              <p:ext uri="{D42A27DB-BD31-4B8C-83A1-F6EECF244321}">
                <p14:modId xmlns:p14="http://schemas.microsoft.com/office/powerpoint/2010/main" val="820286266"/>
              </p:ext>
            </p:extLst>
          </p:nvPr>
        </p:nvGraphicFramePr>
        <p:xfrm>
          <a:off x="7410629" y="5000979"/>
          <a:ext cx="6007341" cy="2896509"/>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824240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BB2AD-F59B-8012-86A6-47200CC8747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1C1F7DF-487D-BC26-1E81-BEC42EA630AE}"/>
              </a:ext>
            </a:extLst>
          </p:cNvPr>
          <p:cNvSpPr/>
          <p:nvPr/>
        </p:nvSpPr>
        <p:spPr>
          <a:xfrm>
            <a:off x="-6875" y="7369499"/>
            <a:ext cx="13418075" cy="1241508"/>
          </a:xfrm>
          <a:prstGeom prst="rect">
            <a:avLst/>
          </a:prstGeom>
          <a:solidFill>
            <a:schemeClr val="accent4">
              <a:lumMod val="20000"/>
              <a:lumOff val="80000"/>
              <a:alpha val="34000"/>
            </a:schemeClr>
          </a:solidFill>
          <a:ln>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0A4D25B-C426-3F74-5B91-2BF804EFFDCA}"/>
              </a:ext>
            </a:extLst>
          </p:cNvPr>
          <p:cNvSpPr txBox="1"/>
          <p:nvPr/>
        </p:nvSpPr>
        <p:spPr>
          <a:xfrm>
            <a:off x="291776" y="117974"/>
            <a:ext cx="8574442" cy="1200329"/>
          </a:xfrm>
          <a:prstGeom prst="rect">
            <a:avLst/>
          </a:prstGeom>
          <a:noFill/>
        </p:spPr>
        <p:txBody>
          <a:bodyPr wrap="square">
            <a:spAutoFit/>
          </a:bodyPr>
          <a:lstStyle/>
          <a:p>
            <a:pPr marL="12699">
              <a:spcBef>
                <a:spcPts val="920"/>
              </a:spcBef>
            </a:pPr>
            <a:r>
              <a:rPr lang="en-US" sz="3600" b="1" i="0" dirty="0">
                <a:solidFill>
                  <a:srgbClr val="FFFFFF"/>
                </a:solidFill>
                <a:effectLst/>
              </a:rPr>
              <a:t>ASME Aerospace Structures, Structural Dynamics, and Materials Conference</a:t>
            </a:r>
            <a:endParaRPr lang="en-US" sz="3600" b="1" dirty="0">
              <a:solidFill>
                <a:schemeClr val="bg1"/>
              </a:solidFill>
              <a:cs typeface="Arial" panose="020B0604020202020204" pitchFamily="34" charset="0"/>
            </a:endParaRPr>
          </a:p>
        </p:txBody>
      </p:sp>
      <p:sp>
        <p:nvSpPr>
          <p:cNvPr id="79" name="TextBox 78">
            <a:extLst>
              <a:ext uri="{FF2B5EF4-FFF2-40B4-BE49-F238E27FC236}">
                <a16:creationId xmlns:a16="http://schemas.microsoft.com/office/drawing/2014/main" id="{4B95CFF6-E655-9EEB-F05E-E960F151D8D7}"/>
              </a:ext>
            </a:extLst>
          </p:cNvPr>
          <p:cNvSpPr txBox="1"/>
          <p:nvPr/>
        </p:nvSpPr>
        <p:spPr>
          <a:xfrm>
            <a:off x="10058400" y="953300"/>
            <a:ext cx="3228574" cy="338554"/>
          </a:xfrm>
          <a:prstGeom prst="rect">
            <a:avLst/>
          </a:prstGeom>
          <a:noFill/>
        </p:spPr>
        <p:txBody>
          <a:bodyPr wrap="square">
            <a:spAutoFit/>
          </a:bodyPr>
          <a:lstStyle/>
          <a:p>
            <a:pPr marL="12699">
              <a:spcBef>
                <a:spcPts val="920"/>
              </a:spcBef>
            </a:pPr>
            <a:r>
              <a:rPr lang="en-US" sz="1600" b="1" i="0" dirty="0">
                <a:solidFill>
                  <a:srgbClr val="FFFFFF"/>
                </a:solidFill>
                <a:effectLst/>
              </a:rPr>
              <a:t>May </a:t>
            </a:r>
            <a:r>
              <a:rPr lang="en-US" sz="1600" b="1" dirty="0">
                <a:solidFill>
                  <a:srgbClr val="FFFFFF"/>
                </a:solidFill>
              </a:rPr>
              <a:t>5</a:t>
            </a:r>
            <a:r>
              <a:rPr lang="en-US" sz="1600" b="1" i="0" dirty="0">
                <a:solidFill>
                  <a:srgbClr val="FFFFFF"/>
                </a:solidFill>
                <a:effectLst/>
              </a:rPr>
              <a:t> – 7, 2025    |    Houston, TX</a:t>
            </a:r>
            <a:endParaRPr lang="en-US" sz="1600" b="1" dirty="0">
              <a:solidFill>
                <a:schemeClr val="bg1"/>
              </a:solidFill>
              <a:cs typeface="Arial" panose="020B0604020202020204" pitchFamily="34" charset="0"/>
            </a:endParaRPr>
          </a:p>
        </p:txBody>
      </p:sp>
      <p:sp>
        <p:nvSpPr>
          <p:cNvPr id="3" name="object 3">
            <a:extLst>
              <a:ext uri="{FF2B5EF4-FFF2-40B4-BE49-F238E27FC236}">
                <a16:creationId xmlns:a16="http://schemas.microsoft.com/office/drawing/2014/main" id="{7AED34EA-526E-D92F-5CB3-2B3DB753D498}"/>
              </a:ext>
            </a:extLst>
          </p:cNvPr>
          <p:cNvSpPr txBox="1"/>
          <p:nvPr/>
        </p:nvSpPr>
        <p:spPr>
          <a:xfrm>
            <a:off x="216059" y="7492926"/>
            <a:ext cx="11435126" cy="260008"/>
          </a:xfrm>
          <a:prstGeom prst="rect">
            <a:avLst/>
          </a:prstGeom>
        </p:spPr>
        <p:txBody>
          <a:bodyPr vert="horz" wrap="square" lIns="0" tIns="0" rIns="0" bIns="0" rtlCol="0">
            <a:spAutoFit/>
          </a:bodyPr>
          <a:lstStyle/>
          <a:p>
            <a:pPr marL="12699" marR="81909">
              <a:lnSpc>
                <a:spcPct val="109600"/>
              </a:lnSpc>
              <a:spcBef>
                <a:spcPts val="790"/>
              </a:spcBef>
            </a:pPr>
            <a:r>
              <a:rPr sz="1600" b="1" dirty="0">
                <a:solidFill>
                  <a:srgbClr val="27222D"/>
                </a:solidFill>
                <a:cs typeface="Arial" panose="020B0604020202020204" pitchFamily="34" charset="0"/>
              </a:rPr>
              <a:t>Exhibit </a:t>
            </a:r>
            <a:r>
              <a:rPr sz="1600" b="1" spc="-5" dirty="0">
                <a:solidFill>
                  <a:srgbClr val="27222D"/>
                </a:solidFill>
                <a:cs typeface="Arial" panose="020B0604020202020204" pitchFamily="34" charset="0"/>
              </a:rPr>
              <a:t>Hours</a:t>
            </a:r>
            <a:r>
              <a:rPr lang="en-US" sz="1600" b="1" spc="-5" dirty="0">
                <a:solidFill>
                  <a:srgbClr val="27222D"/>
                </a:solidFill>
                <a:cs typeface="Arial" panose="020B0604020202020204" pitchFamily="34" charset="0"/>
              </a:rPr>
              <a:t> </a:t>
            </a:r>
            <a:r>
              <a:rPr sz="1600" b="1" spc="-5" dirty="0">
                <a:solidFill>
                  <a:srgbClr val="27222D"/>
                </a:solidFill>
                <a:cs typeface="Arial" panose="020B0604020202020204" pitchFamily="34" charset="0"/>
              </a:rPr>
              <a:t>-</a:t>
            </a:r>
            <a:r>
              <a:rPr sz="1600" spc="-5" dirty="0">
                <a:solidFill>
                  <a:srgbClr val="27222D"/>
                </a:solidFill>
                <a:cs typeface="Arial" panose="020B0604020202020204" pitchFamily="34" charset="0"/>
              </a:rPr>
              <a:t> </a:t>
            </a:r>
            <a:r>
              <a:rPr sz="1600" dirty="0">
                <a:solidFill>
                  <a:srgbClr val="27222D"/>
                </a:solidFill>
                <a:cs typeface="Arial" panose="020B0604020202020204" pitchFamily="34" charset="0"/>
              </a:rPr>
              <a:t>See </a:t>
            </a:r>
            <a:r>
              <a:rPr sz="1600" spc="-5" dirty="0">
                <a:solidFill>
                  <a:srgbClr val="27222D"/>
                </a:solidFill>
                <a:cs typeface="Arial" panose="020B0604020202020204" pitchFamily="34" charset="0"/>
              </a:rPr>
              <a:t>the exhibit hours, set up and breakdown listed below</a:t>
            </a:r>
            <a:r>
              <a:rPr lang="en-US" sz="1600" spc="-5" dirty="0">
                <a:solidFill>
                  <a:srgbClr val="27222D"/>
                </a:solidFill>
                <a:cs typeface="Arial" panose="020B0604020202020204" pitchFamily="34" charset="0"/>
              </a:rPr>
              <a:t>. Note, dates &amp; times are subject to change</a:t>
            </a:r>
            <a:endParaRPr sz="1600" dirty="0">
              <a:solidFill>
                <a:srgbClr val="27222D"/>
              </a:solidFill>
              <a:cs typeface="Arial" panose="020B0604020202020204" pitchFamily="34" charset="0"/>
            </a:endParaRPr>
          </a:p>
        </p:txBody>
      </p:sp>
      <p:grpSp>
        <p:nvGrpSpPr>
          <p:cNvPr id="10" name="Group 9">
            <a:extLst>
              <a:ext uri="{FF2B5EF4-FFF2-40B4-BE49-F238E27FC236}">
                <a16:creationId xmlns:a16="http://schemas.microsoft.com/office/drawing/2014/main" id="{79874704-C17E-B63D-48D7-624C2671F063}"/>
              </a:ext>
            </a:extLst>
          </p:cNvPr>
          <p:cNvGrpSpPr/>
          <p:nvPr/>
        </p:nvGrpSpPr>
        <p:grpSpPr>
          <a:xfrm>
            <a:off x="216059" y="7946121"/>
            <a:ext cx="10517210" cy="518910"/>
            <a:chOff x="402208" y="8143976"/>
            <a:chExt cx="6054104" cy="89744"/>
          </a:xfrm>
        </p:grpSpPr>
        <p:sp>
          <p:nvSpPr>
            <p:cNvPr id="12" name="object 4">
              <a:extLst>
                <a:ext uri="{FF2B5EF4-FFF2-40B4-BE49-F238E27FC236}">
                  <a16:creationId xmlns:a16="http://schemas.microsoft.com/office/drawing/2014/main" id="{01A7AA4F-9863-3A7E-F702-AA41DFEEC9D2}"/>
                </a:ext>
              </a:extLst>
            </p:cNvPr>
            <p:cNvSpPr txBox="1"/>
            <p:nvPr/>
          </p:nvSpPr>
          <p:spPr>
            <a:xfrm>
              <a:off x="402208" y="8143976"/>
              <a:ext cx="1362148" cy="87384"/>
            </a:xfrm>
            <a:prstGeom prst="rect">
              <a:avLst/>
            </a:prstGeom>
          </p:spPr>
          <p:txBody>
            <a:bodyPr vert="horz" wrap="square" lIns="0" tIns="0" rIns="0" bIns="0" rtlCol="0">
              <a:spAutoFit/>
            </a:bodyPr>
            <a:lstStyle/>
            <a:p>
              <a:pPr marL="12699"/>
              <a:r>
                <a:rPr sz="1600" b="1" dirty="0">
                  <a:solidFill>
                    <a:srgbClr val="27222D"/>
                  </a:solidFill>
                  <a:cs typeface="Arial" panose="020B0604020202020204" pitchFamily="34" charset="0"/>
                </a:rPr>
                <a:t>Sunday, </a:t>
              </a:r>
              <a:r>
                <a:rPr lang="en-US" sz="1600" b="1" dirty="0">
                  <a:solidFill>
                    <a:srgbClr val="27222D"/>
                  </a:solidFill>
                  <a:cs typeface="Arial" panose="020B0604020202020204" pitchFamily="34" charset="0"/>
                </a:rPr>
                <a:t>August 17</a:t>
              </a:r>
              <a:r>
                <a:rPr sz="1600" b="1" dirty="0">
                  <a:solidFill>
                    <a:srgbClr val="27222D"/>
                  </a:solidFill>
                  <a:cs typeface="Arial" panose="020B0604020202020204" pitchFamily="34" charset="0"/>
                </a:rPr>
                <a:t>:</a:t>
              </a:r>
              <a:endParaRPr sz="1600" dirty="0">
                <a:solidFill>
                  <a:srgbClr val="27222D"/>
                </a:solidFill>
                <a:cs typeface="Arial" panose="020B0604020202020204" pitchFamily="34" charset="0"/>
              </a:endParaRPr>
            </a:p>
            <a:p>
              <a:pPr marL="12699">
                <a:spcBef>
                  <a:spcPts val="120"/>
                </a:spcBef>
              </a:pPr>
              <a:r>
                <a:rPr sz="1600" spc="-5" dirty="0">
                  <a:solidFill>
                    <a:srgbClr val="27222D"/>
                  </a:solidFill>
                  <a:cs typeface="Arial" panose="020B0604020202020204" pitchFamily="34" charset="0"/>
                </a:rPr>
                <a:t>Setup:</a:t>
              </a:r>
              <a:r>
                <a:rPr sz="1600" spc="-45" dirty="0">
                  <a:solidFill>
                    <a:srgbClr val="27222D"/>
                  </a:solidFill>
                  <a:cs typeface="Arial" panose="020B0604020202020204" pitchFamily="34" charset="0"/>
                </a:rPr>
                <a:t> </a:t>
              </a:r>
              <a:r>
                <a:rPr lang="en-US" sz="1600" spc="-5" dirty="0">
                  <a:solidFill>
                    <a:srgbClr val="27222D"/>
                  </a:solidFill>
                  <a:cs typeface="Arial" panose="020B0604020202020204" pitchFamily="34" charset="0"/>
                </a:rPr>
                <a:t>10:00 am – 5:00 pm</a:t>
              </a:r>
              <a:endParaRPr sz="1600" dirty="0">
                <a:solidFill>
                  <a:srgbClr val="27222D"/>
                </a:solidFill>
                <a:cs typeface="Arial" panose="020B0604020202020204" pitchFamily="34" charset="0"/>
              </a:endParaRPr>
            </a:p>
          </p:txBody>
        </p:sp>
        <p:sp>
          <p:nvSpPr>
            <p:cNvPr id="14" name="object 5">
              <a:extLst>
                <a:ext uri="{FF2B5EF4-FFF2-40B4-BE49-F238E27FC236}">
                  <a16:creationId xmlns:a16="http://schemas.microsoft.com/office/drawing/2014/main" id="{398F8776-7FD3-27F1-C7AE-46C0DB47EB75}"/>
                </a:ext>
              </a:extLst>
            </p:cNvPr>
            <p:cNvSpPr txBox="1"/>
            <p:nvPr/>
          </p:nvSpPr>
          <p:spPr>
            <a:xfrm>
              <a:off x="1877201" y="8146336"/>
              <a:ext cx="1524508" cy="87384"/>
            </a:xfrm>
            <a:prstGeom prst="rect">
              <a:avLst/>
            </a:prstGeom>
          </p:spPr>
          <p:txBody>
            <a:bodyPr vert="horz" wrap="square" lIns="0" tIns="0" rIns="0" bIns="0" rtlCol="0">
              <a:spAutoFit/>
            </a:bodyPr>
            <a:lstStyle/>
            <a:p>
              <a:pPr marL="12699"/>
              <a:r>
                <a:rPr sz="1600" b="1" spc="-5" dirty="0">
                  <a:solidFill>
                    <a:srgbClr val="27222D"/>
                  </a:solidFill>
                  <a:cs typeface="Arial" panose="020B0604020202020204" pitchFamily="34" charset="0"/>
                </a:rPr>
                <a:t>Monday, </a:t>
              </a:r>
              <a:r>
                <a:rPr lang="en-US" sz="1600" b="1" spc="-5" dirty="0">
                  <a:solidFill>
                    <a:srgbClr val="27222D"/>
                  </a:solidFill>
                  <a:cs typeface="Arial" panose="020B0604020202020204" pitchFamily="34" charset="0"/>
                </a:rPr>
                <a:t>August 18</a:t>
              </a:r>
              <a:r>
                <a:rPr sz="1600" b="1" dirty="0">
                  <a:solidFill>
                    <a:srgbClr val="27222D"/>
                  </a:solidFill>
                  <a:cs typeface="Arial" panose="020B0604020202020204" pitchFamily="34" charset="0"/>
                </a:rPr>
                <a:t>:</a:t>
              </a:r>
              <a:endParaRPr sz="1600" dirty="0">
                <a:solidFill>
                  <a:srgbClr val="27222D"/>
                </a:solidFill>
                <a:cs typeface="Arial" panose="020B0604020202020204" pitchFamily="34" charset="0"/>
              </a:endParaRPr>
            </a:p>
            <a:p>
              <a:pPr marL="12699">
                <a:spcBef>
                  <a:spcPts val="120"/>
                </a:spcBef>
              </a:pPr>
              <a:r>
                <a:rPr sz="1600" spc="-5" dirty="0">
                  <a:solidFill>
                    <a:srgbClr val="27222D"/>
                  </a:solidFill>
                  <a:cs typeface="Arial" panose="020B0604020202020204" pitchFamily="34" charset="0"/>
                </a:rPr>
                <a:t>Exhibit</a:t>
              </a:r>
              <a:r>
                <a:rPr lang="en-US" sz="1600" spc="-5" dirty="0">
                  <a:solidFill>
                    <a:srgbClr val="27222D"/>
                  </a:solidFill>
                  <a:cs typeface="Arial" panose="020B0604020202020204" pitchFamily="34" charset="0"/>
                </a:rPr>
                <a:t>: 7:00 am – 9:00pm</a:t>
              </a:r>
              <a:endParaRPr sz="1600" dirty="0">
                <a:solidFill>
                  <a:srgbClr val="27222D"/>
                </a:solidFill>
                <a:cs typeface="Arial" panose="020B0604020202020204" pitchFamily="34" charset="0"/>
              </a:endParaRPr>
            </a:p>
          </p:txBody>
        </p:sp>
        <p:sp>
          <p:nvSpPr>
            <p:cNvPr id="15" name="object 6">
              <a:extLst>
                <a:ext uri="{FF2B5EF4-FFF2-40B4-BE49-F238E27FC236}">
                  <a16:creationId xmlns:a16="http://schemas.microsoft.com/office/drawing/2014/main" id="{D4C73706-4F0A-DF66-C5A4-09733769CEF4}"/>
                </a:ext>
              </a:extLst>
            </p:cNvPr>
            <p:cNvSpPr txBox="1"/>
            <p:nvPr/>
          </p:nvSpPr>
          <p:spPr>
            <a:xfrm>
              <a:off x="3298545" y="8143976"/>
              <a:ext cx="1756410" cy="87384"/>
            </a:xfrm>
            <a:prstGeom prst="rect">
              <a:avLst/>
            </a:prstGeom>
          </p:spPr>
          <p:txBody>
            <a:bodyPr vert="horz" wrap="square" lIns="0" tIns="0" rIns="0" bIns="0" rtlCol="0">
              <a:spAutoFit/>
            </a:bodyPr>
            <a:lstStyle/>
            <a:p>
              <a:pPr marL="12699"/>
              <a:r>
                <a:rPr sz="1600" b="1" dirty="0">
                  <a:solidFill>
                    <a:srgbClr val="27222D"/>
                  </a:solidFill>
                  <a:cs typeface="Arial" panose="020B0604020202020204" pitchFamily="34" charset="0"/>
                </a:rPr>
                <a:t>Tuesday, </a:t>
              </a:r>
              <a:r>
                <a:rPr lang="en-US" sz="1600" b="1" dirty="0">
                  <a:solidFill>
                    <a:srgbClr val="27222D"/>
                  </a:solidFill>
                  <a:cs typeface="Arial" panose="020B0604020202020204" pitchFamily="34" charset="0"/>
                </a:rPr>
                <a:t>August 19</a:t>
              </a:r>
              <a:r>
                <a:rPr sz="1600" b="1" dirty="0">
                  <a:solidFill>
                    <a:srgbClr val="27222D"/>
                  </a:solidFill>
                  <a:cs typeface="Arial" panose="020B0604020202020204" pitchFamily="34" charset="0"/>
                </a:rPr>
                <a:t>:</a:t>
              </a:r>
              <a:endParaRPr sz="1600" dirty="0">
                <a:solidFill>
                  <a:srgbClr val="27222D"/>
                </a:solidFill>
                <a:cs typeface="Arial" panose="020B0604020202020204" pitchFamily="34" charset="0"/>
              </a:endParaRPr>
            </a:p>
            <a:p>
              <a:pPr marL="12699">
                <a:spcBef>
                  <a:spcPts val="120"/>
                </a:spcBef>
              </a:pPr>
              <a:r>
                <a:rPr sz="1600" spc="-5" dirty="0">
                  <a:solidFill>
                    <a:srgbClr val="27222D"/>
                  </a:solidFill>
                  <a:cs typeface="Arial" panose="020B0604020202020204" pitchFamily="34" charset="0"/>
                </a:rPr>
                <a:t>Exhibit</a:t>
              </a:r>
              <a:r>
                <a:rPr lang="en-US" sz="1600" spc="-5" dirty="0">
                  <a:solidFill>
                    <a:srgbClr val="27222D"/>
                  </a:solidFill>
                  <a:cs typeface="Arial" panose="020B0604020202020204" pitchFamily="34" charset="0"/>
                </a:rPr>
                <a:t>: 7:00 am – 6:00 pm</a:t>
              </a:r>
              <a:endParaRPr sz="1600" dirty="0">
                <a:solidFill>
                  <a:srgbClr val="27222D"/>
                </a:solidFill>
                <a:cs typeface="Arial" panose="020B0604020202020204" pitchFamily="34" charset="0"/>
              </a:endParaRPr>
            </a:p>
          </p:txBody>
        </p:sp>
        <p:sp>
          <p:nvSpPr>
            <p:cNvPr id="16" name="object 6">
              <a:extLst>
                <a:ext uri="{FF2B5EF4-FFF2-40B4-BE49-F238E27FC236}">
                  <a16:creationId xmlns:a16="http://schemas.microsoft.com/office/drawing/2014/main" id="{7B2F59EF-C8B8-9762-9192-81876D6DC909}"/>
                </a:ext>
              </a:extLst>
            </p:cNvPr>
            <p:cNvSpPr txBox="1"/>
            <p:nvPr/>
          </p:nvSpPr>
          <p:spPr>
            <a:xfrm>
              <a:off x="4764614" y="8144413"/>
              <a:ext cx="1691698" cy="87384"/>
            </a:xfrm>
            <a:prstGeom prst="rect">
              <a:avLst/>
            </a:prstGeom>
          </p:spPr>
          <p:txBody>
            <a:bodyPr vert="horz" wrap="square" lIns="0" tIns="0" rIns="0" bIns="0" rtlCol="0">
              <a:spAutoFit/>
            </a:bodyPr>
            <a:lstStyle/>
            <a:p>
              <a:pPr marL="12699"/>
              <a:r>
                <a:rPr lang="en-US" sz="1600" b="1" dirty="0">
                  <a:solidFill>
                    <a:srgbClr val="27222D"/>
                  </a:solidFill>
                  <a:cs typeface="Arial" panose="020B0604020202020204" pitchFamily="34" charset="0"/>
                </a:rPr>
                <a:t>Wednesday, August 20</a:t>
              </a:r>
              <a:r>
                <a:rPr sz="1600" b="1" dirty="0">
                  <a:solidFill>
                    <a:srgbClr val="27222D"/>
                  </a:solidFill>
                  <a:cs typeface="Arial" panose="020B0604020202020204" pitchFamily="34" charset="0"/>
                </a:rPr>
                <a:t>:</a:t>
              </a:r>
              <a:endParaRPr sz="1600" dirty="0">
                <a:solidFill>
                  <a:srgbClr val="27222D"/>
                </a:solidFill>
                <a:cs typeface="Arial" panose="020B0604020202020204" pitchFamily="34" charset="0"/>
              </a:endParaRPr>
            </a:p>
            <a:p>
              <a:pPr marL="12699">
                <a:spcBef>
                  <a:spcPts val="120"/>
                </a:spcBef>
              </a:pPr>
              <a:r>
                <a:rPr sz="1600" spc="-5" dirty="0">
                  <a:solidFill>
                    <a:srgbClr val="27222D"/>
                  </a:solidFill>
                  <a:cs typeface="Arial" panose="020B0604020202020204" pitchFamily="34" charset="0"/>
                </a:rPr>
                <a:t>Exhibit: </a:t>
              </a:r>
              <a:r>
                <a:rPr lang="en-US" sz="1600" spc="-5" dirty="0">
                  <a:solidFill>
                    <a:srgbClr val="27222D"/>
                  </a:solidFill>
                  <a:cs typeface="Arial" panose="020B0604020202020204" pitchFamily="34" charset="0"/>
                </a:rPr>
                <a:t>7:00 am – 3:00 pm </a:t>
              </a:r>
              <a:endParaRPr sz="1600" dirty="0">
                <a:solidFill>
                  <a:srgbClr val="27222D"/>
                </a:solidFill>
                <a:cs typeface="Arial" panose="020B0604020202020204" pitchFamily="34" charset="0"/>
              </a:endParaRPr>
            </a:p>
          </p:txBody>
        </p:sp>
      </p:grpSp>
      <p:graphicFrame>
        <p:nvGraphicFramePr>
          <p:cNvPr id="18" name="Table 17">
            <a:extLst>
              <a:ext uri="{FF2B5EF4-FFF2-40B4-BE49-F238E27FC236}">
                <a16:creationId xmlns:a16="http://schemas.microsoft.com/office/drawing/2014/main" id="{BDE1B353-B978-16AB-B3E3-0BB8B5195E95}"/>
              </a:ext>
            </a:extLst>
          </p:cNvPr>
          <p:cNvGraphicFramePr>
            <a:graphicFrameLocks noGrp="1"/>
          </p:cNvGraphicFramePr>
          <p:nvPr>
            <p:extLst>
              <p:ext uri="{D42A27DB-BD31-4B8C-83A1-F6EECF244321}">
                <p14:modId xmlns:p14="http://schemas.microsoft.com/office/powerpoint/2010/main" val="606122719"/>
              </p:ext>
            </p:extLst>
          </p:nvPr>
        </p:nvGraphicFramePr>
        <p:xfrm>
          <a:off x="1212349" y="2147584"/>
          <a:ext cx="8819104" cy="5119798"/>
        </p:xfrm>
        <a:graphic>
          <a:graphicData uri="http://schemas.openxmlformats.org/drawingml/2006/table">
            <a:tbl>
              <a:tblPr>
                <a:effectLst>
                  <a:outerShdw blurRad="50800" dist="38100" dir="5400000" algn="t" rotWithShape="0">
                    <a:prstClr val="black">
                      <a:alpha val="40000"/>
                    </a:prstClr>
                  </a:outerShdw>
                </a:effectLst>
              </a:tblPr>
              <a:tblGrid>
                <a:gridCol w="5104850">
                  <a:extLst>
                    <a:ext uri="{9D8B030D-6E8A-4147-A177-3AD203B41FA5}">
                      <a16:colId xmlns:a16="http://schemas.microsoft.com/office/drawing/2014/main" val="404936916"/>
                    </a:ext>
                  </a:extLst>
                </a:gridCol>
                <a:gridCol w="968588">
                  <a:extLst>
                    <a:ext uri="{9D8B030D-6E8A-4147-A177-3AD203B41FA5}">
                      <a16:colId xmlns:a16="http://schemas.microsoft.com/office/drawing/2014/main" val="2410065586"/>
                    </a:ext>
                  </a:extLst>
                </a:gridCol>
                <a:gridCol w="923883">
                  <a:extLst>
                    <a:ext uri="{9D8B030D-6E8A-4147-A177-3AD203B41FA5}">
                      <a16:colId xmlns:a16="http://schemas.microsoft.com/office/drawing/2014/main" val="583642589"/>
                    </a:ext>
                  </a:extLst>
                </a:gridCol>
                <a:gridCol w="894082">
                  <a:extLst>
                    <a:ext uri="{9D8B030D-6E8A-4147-A177-3AD203B41FA5}">
                      <a16:colId xmlns:a16="http://schemas.microsoft.com/office/drawing/2014/main" val="1313626616"/>
                    </a:ext>
                  </a:extLst>
                </a:gridCol>
                <a:gridCol w="927701">
                  <a:extLst>
                    <a:ext uri="{9D8B030D-6E8A-4147-A177-3AD203B41FA5}">
                      <a16:colId xmlns:a16="http://schemas.microsoft.com/office/drawing/2014/main" val="3879187160"/>
                    </a:ext>
                  </a:extLst>
                </a:gridCol>
              </a:tblGrid>
              <a:tr h="294755">
                <a:tc rowSpan="2">
                  <a:txBody>
                    <a:bodyPr/>
                    <a:lstStyle/>
                    <a:p>
                      <a:pPr algn="ctr" rtl="0" fontAlgn="ctr"/>
                      <a:r>
                        <a:rPr lang="en-US" sz="2400" b="1" i="0" u="none" strike="noStrike" dirty="0">
                          <a:solidFill>
                            <a:srgbClr val="FFFFFF"/>
                          </a:solidFill>
                          <a:effectLst/>
                          <a:latin typeface="+mn-lt"/>
                        </a:rPr>
                        <a:t>PACKAGE BENEFITS</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92D34"/>
                    </a:solidFill>
                  </a:tcPr>
                </a:tc>
                <a:tc>
                  <a:txBody>
                    <a:bodyPr/>
                    <a:lstStyle/>
                    <a:p>
                      <a:pPr algn="ctr" rtl="0" fontAlgn="ctr"/>
                      <a:r>
                        <a:rPr lang="en-US" sz="1600" b="1" i="0" u="none" strike="noStrike" dirty="0">
                          <a:solidFill>
                            <a:schemeClr val="tx1"/>
                          </a:solidFill>
                          <a:effectLst/>
                          <a:latin typeface="+mn-lt"/>
                        </a:rPr>
                        <a:t>Platinum</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600" b="1" i="0" u="none" strike="noStrike" dirty="0">
                          <a:solidFill>
                            <a:schemeClr val="tx1"/>
                          </a:solidFill>
                          <a:effectLst/>
                          <a:latin typeface="+mn-lt"/>
                        </a:rPr>
                        <a:t>Gold</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r>
                        <a:rPr lang="en-US" sz="1600" b="1" i="0" u="none" strike="noStrike" dirty="0">
                          <a:solidFill>
                            <a:schemeClr val="tx1"/>
                          </a:solidFill>
                          <a:effectLst/>
                          <a:latin typeface="+mn-lt"/>
                        </a:rPr>
                        <a:t>Silver</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r>
                        <a:rPr lang="en-US" sz="1600" b="1" i="0" u="none" strike="noStrike" dirty="0">
                          <a:solidFill>
                            <a:schemeClr val="tx1"/>
                          </a:solidFill>
                          <a:effectLst/>
                          <a:latin typeface="+mn-lt"/>
                        </a:rPr>
                        <a:t>Bronze</a:t>
                      </a: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956795865"/>
                  </a:ext>
                </a:extLst>
              </a:tr>
              <a:tr h="260382">
                <a:tc vMerge="1">
                  <a:txBody>
                    <a:bodyPr/>
                    <a:lstStyle/>
                    <a:p>
                      <a:endParaRPr lang="en-US"/>
                    </a:p>
                  </a:txBody>
                  <a:tcPr/>
                </a:tc>
                <a:tc>
                  <a:txBody>
                    <a:bodyPr/>
                    <a:lstStyle/>
                    <a:p>
                      <a:pPr algn="ctr" rtl="0" fontAlgn="ctr"/>
                      <a:r>
                        <a:rPr lang="en-US" sz="1400" b="1" i="0" u="none" strike="noStrike" dirty="0">
                          <a:solidFill>
                            <a:schemeClr val="tx1"/>
                          </a:solidFill>
                          <a:effectLst/>
                          <a:latin typeface="+mn-lt"/>
                        </a:rPr>
                        <a:t>$8,000</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1" i="0" u="none" strike="noStrike" dirty="0">
                          <a:solidFill>
                            <a:schemeClr val="tx1"/>
                          </a:solidFill>
                          <a:effectLst/>
                          <a:latin typeface="+mn-lt"/>
                        </a:rPr>
                        <a:t>$6,000</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r>
                        <a:rPr lang="en-US" sz="1400" b="1" i="0" u="none" strike="noStrike" dirty="0">
                          <a:solidFill>
                            <a:schemeClr val="tx1"/>
                          </a:solidFill>
                          <a:effectLst/>
                          <a:latin typeface="+mn-lt"/>
                        </a:rPr>
                        <a:t>$4,000</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r>
                        <a:rPr lang="en-US" sz="1400" b="1" i="0" u="none" strike="noStrike" dirty="0">
                          <a:solidFill>
                            <a:schemeClr val="tx1"/>
                          </a:solidFill>
                          <a:effectLst/>
                          <a:latin typeface="+mn-lt"/>
                        </a:rPr>
                        <a:t>$2,000 </a:t>
                      </a: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3104557974"/>
                  </a:ext>
                </a:extLst>
              </a:tr>
              <a:tr h="407527">
                <a:tc>
                  <a:txBody>
                    <a:bodyPr/>
                    <a:lstStyle/>
                    <a:p>
                      <a:pPr marL="182880" lvl="1" algn="l" rtl="0" fontAlgn="ctr"/>
                      <a:r>
                        <a:rPr lang="en-US" sz="1400" b="0" i="0" kern="1200" dirty="0">
                          <a:solidFill>
                            <a:schemeClr val="tx1"/>
                          </a:solidFill>
                          <a:effectLst/>
                          <a:latin typeface="+mn-lt"/>
                          <a:ea typeface="+mn-ea"/>
                          <a:cs typeface="+mn-cs"/>
                        </a:rPr>
                        <a:t>Recognition as the Attendee Breakfast Sponsor </a:t>
                      </a:r>
                      <a:endParaRPr lang="en-US" sz="1400" b="0" i="0" u="none" strike="noStrike" dirty="0">
                        <a:solidFill>
                          <a:srgbClr val="000000"/>
                        </a:solidFill>
                        <a:effectLst/>
                        <a:latin typeface="+mn-lt"/>
                      </a:endParaRP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fontAlgn="t"/>
                      <a:endParaRPr lang="en-US" sz="1400" b="0" i="0" u="none" strike="noStrike" dirty="0">
                        <a:solidFill>
                          <a:schemeClr val="tx1"/>
                        </a:solidFill>
                        <a:effectLst/>
                        <a:latin typeface="Wingdings" panose="05000000000000000000" pitchFamily="2" charset="2"/>
                      </a:endParaRPr>
                    </a:p>
                  </a:txBody>
                  <a:tcPr marL="8095" marR="8095" marT="809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t"/>
                      <a:endParaRPr lang="en-US" sz="1400" b="0" i="0" u="none" strike="noStrike" dirty="0">
                        <a:solidFill>
                          <a:schemeClr val="tx1"/>
                        </a:solidFill>
                        <a:effectLst/>
                        <a:latin typeface="Wingdings" panose="05000000000000000000" pitchFamily="2" charset="2"/>
                      </a:endParaRPr>
                    </a:p>
                  </a:txBody>
                  <a:tcPr marL="8095" marR="8095" marT="809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fontAlgn="t"/>
                      <a:endParaRPr lang="en-US" sz="1400" b="0" i="0" u="none" strike="noStrike" dirty="0">
                        <a:solidFill>
                          <a:schemeClr val="tx1"/>
                        </a:solidFill>
                        <a:effectLst/>
                        <a:latin typeface="Wingdings" panose="05000000000000000000" pitchFamily="2" charset="2"/>
                      </a:endParaRPr>
                    </a:p>
                  </a:txBody>
                  <a:tcPr marL="8095" marR="8095" marT="8095"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2945600235"/>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Ad on the Conference App</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endParaRPr lang="en-US" sz="1400" b="1" i="0" u="none" strike="noStrike" dirty="0">
                        <a:solidFill>
                          <a:schemeClr val="tx1"/>
                        </a:solidFill>
                        <a:effectLst/>
                        <a:latin typeface="+mn-lt"/>
                      </a:endParaRP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endParaRPr lang="en-US" sz="1400" b="1" i="0" u="none" strike="noStrike" dirty="0">
                        <a:solidFill>
                          <a:schemeClr val="tx1"/>
                        </a:solidFill>
                        <a:effectLst/>
                        <a:latin typeface="+mn-lt"/>
                      </a:endParaRP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endParaRPr lang="en-US" sz="1400" b="1" i="0" u="none" strike="noStrike" dirty="0">
                        <a:solidFill>
                          <a:schemeClr val="tx1"/>
                        </a:solidFill>
                        <a:effectLst/>
                        <a:latin typeface="+mn-lt"/>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396650309"/>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Logo included in marketing emails</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1491676259"/>
                  </a:ext>
                </a:extLst>
              </a:tr>
              <a:tr h="407527">
                <a:tc>
                  <a:txBody>
                    <a:bodyPr/>
                    <a:lstStyle/>
                    <a:p>
                      <a:pPr marL="182880" lvl="1" algn="l" rtl="0" fontAlgn="ctr"/>
                      <a:r>
                        <a:rPr lang="en-US" sz="1400" b="0" i="0" u="none" strike="noStrike" dirty="0">
                          <a:solidFill>
                            <a:srgbClr val="000000"/>
                          </a:solidFill>
                          <a:effectLst/>
                          <a:latin typeface="+mn-lt"/>
                        </a:rPr>
                        <a:t>Company-provided giveaway/promotional materials handed </a:t>
                      </a:r>
                    </a:p>
                    <a:p>
                      <a:pPr marL="182880" lvl="1" algn="l" rtl="0" fontAlgn="ctr"/>
                      <a:r>
                        <a:rPr lang="en-US" sz="1400" b="0" i="0" u="none" strike="noStrike" dirty="0">
                          <a:solidFill>
                            <a:srgbClr val="000000"/>
                          </a:solidFill>
                          <a:effectLst/>
                          <a:latin typeface="+mn-lt"/>
                        </a:rPr>
                        <a:t>out at registration</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1168990972"/>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Logo featured on the conference web site and on signage at conference</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3709334054"/>
                  </a:ext>
                </a:extLst>
              </a:tr>
              <a:tr h="407527">
                <a:tc>
                  <a:txBody>
                    <a:bodyPr/>
                    <a:lstStyle/>
                    <a:p>
                      <a:pPr marL="182880" lvl="1" algn="l" rtl="0" fontAlgn="ctr"/>
                      <a:r>
                        <a:rPr lang="en-US" sz="1400" b="0" i="0" u="none" strike="noStrike" dirty="0">
                          <a:solidFill>
                            <a:srgbClr val="000000"/>
                          </a:solidFill>
                          <a:effectLst/>
                          <a:latin typeface="+mn-lt"/>
                        </a:rPr>
                        <a:t>Company-provided banner stand displayed at conference registration area</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ctr"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endParaRPr lang="en-US" sz="1400" b="0" i="0" u="none" strike="noStrike" dirty="0">
                        <a:solidFill>
                          <a:schemeClr val="tx1"/>
                        </a:solidFill>
                        <a:effectLst/>
                        <a:latin typeface="Wingdings" panose="05000000000000000000" pitchFamily="2" charset="2"/>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200001549"/>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Complimentary full conference registrations*</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1" i="0" u="none" strike="noStrike" dirty="0">
                          <a:solidFill>
                            <a:schemeClr val="tx1"/>
                          </a:solidFill>
                          <a:effectLst/>
                          <a:latin typeface="+mn-lt"/>
                        </a:rPr>
                        <a:t>3</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1" i="0" u="none" strike="noStrike" dirty="0">
                          <a:solidFill>
                            <a:schemeClr val="tx1"/>
                          </a:solidFill>
                          <a:effectLst/>
                          <a:latin typeface="+mn-lt"/>
                        </a:rPr>
                        <a:t>2</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r>
                        <a:rPr lang="en-US" sz="1400" b="1" i="0" u="none" strike="noStrike" dirty="0">
                          <a:solidFill>
                            <a:schemeClr val="tx1"/>
                          </a:solidFill>
                          <a:effectLst/>
                          <a:latin typeface="+mn-lt"/>
                        </a:rPr>
                        <a:t>1</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endParaRPr lang="en-US" sz="1400" b="1" i="0" u="none" strike="noStrike" dirty="0">
                        <a:solidFill>
                          <a:schemeClr val="tx1"/>
                        </a:solidFill>
                        <a:effectLst/>
                        <a:latin typeface="+mn-lt"/>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2967434844"/>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Advertisement in the digital program</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1" i="0" u="none" strike="noStrike" dirty="0">
                          <a:solidFill>
                            <a:schemeClr val="tx1"/>
                          </a:solidFill>
                          <a:effectLst/>
                          <a:latin typeface="+mn-lt"/>
                        </a:rPr>
                        <a:t>Full page</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1" i="0" u="none" strike="noStrike" dirty="0">
                          <a:solidFill>
                            <a:schemeClr val="tx1"/>
                          </a:solidFill>
                          <a:effectLst/>
                          <a:latin typeface="+mn-lt"/>
                        </a:rPr>
                        <a:t>½ page</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r>
                        <a:rPr lang="en-US" sz="1400" b="1" i="0" u="none" strike="noStrike" dirty="0">
                          <a:solidFill>
                            <a:schemeClr val="tx1"/>
                          </a:solidFill>
                          <a:effectLst/>
                          <a:latin typeface="+mn-lt"/>
                        </a:rPr>
                        <a:t>¼ page</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endParaRPr lang="en-US" sz="1400" b="1" i="0" u="none" strike="noStrike" dirty="0">
                        <a:solidFill>
                          <a:schemeClr val="tx1"/>
                        </a:solidFill>
                        <a:effectLst/>
                        <a:latin typeface="+mn-lt"/>
                      </a:endParaRP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4071134168"/>
                  </a:ext>
                </a:extLst>
              </a:tr>
              <a:tr h="407527">
                <a:tc>
                  <a:txBody>
                    <a:bodyPr/>
                    <a:lstStyle/>
                    <a:p>
                      <a:pPr marL="182880" lvl="1" algn="l" rtl="0" fontAlgn="ctr"/>
                      <a:r>
                        <a:rPr lang="en-US" sz="1400" b="0" i="0" kern="1200" dirty="0">
                          <a:solidFill>
                            <a:schemeClr val="tx1"/>
                          </a:solidFill>
                          <a:effectLst/>
                          <a:latin typeface="+mn-lt"/>
                          <a:ea typeface="+mn-ea"/>
                          <a:cs typeface="+mn-cs"/>
                        </a:rPr>
                        <a:t>Logo on the Conference App</a:t>
                      </a:r>
                      <a:endParaRPr lang="en-US" sz="1400" b="0" i="0" u="none" strike="noStrike" dirty="0">
                        <a:solidFill>
                          <a:srgbClr val="000000"/>
                        </a:solidFill>
                        <a:effectLst/>
                        <a:latin typeface="+mn-lt"/>
                      </a:endParaRP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3776707432"/>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Push Notifications in the Conference App</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134115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mn-lt"/>
                        </a:rPr>
                        <a:t>2</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marL="0" marR="0" lvl="0" indent="0" algn="ctr" defTabSz="134115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mn-lt"/>
                        </a:rPr>
                        <a:t>2</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mn-lt"/>
                        </a:rPr>
                        <a:t>1</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marL="0" marR="0" lvl="0" indent="0" algn="ctr" defTabSz="1341150" rtl="0" eaLnBrk="1" fontAlgn="t"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mn-lt"/>
                        </a:rPr>
                        <a:t>1</a:t>
                      </a: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188421245"/>
                  </a:ext>
                </a:extLst>
              </a:tr>
              <a:tr h="407527">
                <a:tc>
                  <a:txBody>
                    <a:bodyPr/>
                    <a:lstStyle/>
                    <a:p>
                      <a:pPr marL="182880" marR="0" lvl="1" indent="0" algn="l" defTabSz="134115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mn-lt"/>
                        </a:rPr>
                        <a:t>Complimentary 6 ft. table-top exhibit at the conference</a:t>
                      </a:r>
                    </a:p>
                  </a:txBody>
                  <a:tcPr marL="8095" marR="8095" marT="809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E4E2"/>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C0C0"/>
                    </a:solidFill>
                  </a:tcPr>
                </a:tc>
                <a:tc>
                  <a:txBody>
                    <a:bodyPr/>
                    <a:lstStyle/>
                    <a:p>
                      <a:pPr algn="ctr" rtl="0" fontAlgn="ctr"/>
                      <a:r>
                        <a:rPr lang="en-US" sz="1400" b="0" i="0" u="none" strike="noStrike" dirty="0">
                          <a:solidFill>
                            <a:schemeClr val="tx1"/>
                          </a:solidFill>
                          <a:effectLst/>
                          <a:latin typeface="Wingdings" panose="05000000000000000000" pitchFamily="2" charset="2"/>
                        </a:rPr>
                        <a:t>l</a:t>
                      </a:r>
                    </a:p>
                  </a:txBody>
                  <a:tcPr marL="8095" marR="8095" marT="809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D7F32"/>
                    </a:solidFill>
                  </a:tcPr>
                </a:tc>
                <a:extLst>
                  <a:ext uri="{0D108BD9-81ED-4DB2-BD59-A6C34878D82A}">
                    <a16:rowId xmlns:a16="http://schemas.microsoft.com/office/drawing/2014/main" val="4164435159"/>
                  </a:ext>
                </a:extLst>
              </a:tr>
            </a:tbl>
          </a:graphicData>
        </a:graphic>
      </p:graphicFrame>
      <p:sp>
        <p:nvSpPr>
          <p:cNvPr id="19" name="TextBox 18">
            <a:extLst>
              <a:ext uri="{FF2B5EF4-FFF2-40B4-BE49-F238E27FC236}">
                <a16:creationId xmlns:a16="http://schemas.microsoft.com/office/drawing/2014/main" id="{386900D0-7346-BFD9-1648-110D5A3809FE}"/>
              </a:ext>
            </a:extLst>
          </p:cNvPr>
          <p:cNvSpPr txBox="1"/>
          <p:nvPr/>
        </p:nvSpPr>
        <p:spPr>
          <a:xfrm>
            <a:off x="291775" y="1593407"/>
            <a:ext cx="5335853" cy="461665"/>
          </a:xfrm>
          <a:prstGeom prst="rect">
            <a:avLst/>
          </a:prstGeom>
          <a:noFill/>
        </p:spPr>
        <p:txBody>
          <a:bodyPr wrap="square">
            <a:spAutoFit/>
          </a:bodyPr>
          <a:lstStyle/>
          <a:p>
            <a:pPr marL="12699"/>
            <a:r>
              <a:rPr lang="en-US" sz="2400" b="1" spc="-5" dirty="0">
                <a:solidFill>
                  <a:srgbClr val="27222D"/>
                </a:solidFill>
                <a:cs typeface="Arial" panose="020B0604020202020204" pitchFamily="34" charset="0"/>
              </a:rPr>
              <a:t>SPONSOR / EXHIBIT</a:t>
            </a:r>
            <a:r>
              <a:rPr lang="en-US" sz="2400" b="1" spc="-60" dirty="0">
                <a:solidFill>
                  <a:srgbClr val="27222D"/>
                </a:solidFill>
                <a:cs typeface="Arial" panose="020B0604020202020204" pitchFamily="34" charset="0"/>
              </a:rPr>
              <a:t> </a:t>
            </a:r>
            <a:r>
              <a:rPr lang="en-US" sz="2400" b="1" spc="-5" dirty="0">
                <a:solidFill>
                  <a:srgbClr val="27222D"/>
                </a:solidFill>
                <a:cs typeface="Arial" panose="020B0604020202020204" pitchFamily="34" charset="0"/>
              </a:rPr>
              <a:t>PACKAGES</a:t>
            </a:r>
            <a:endParaRPr lang="en-US" sz="2400" dirty="0">
              <a:solidFill>
                <a:srgbClr val="27222D"/>
              </a:solidFill>
              <a:cs typeface="Arial" panose="020B0604020202020204" pitchFamily="34" charset="0"/>
            </a:endParaRPr>
          </a:p>
        </p:txBody>
      </p:sp>
      <p:sp>
        <p:nvSpPr>
          <p:cNvPr id="20" name="TextBox 19">
            <a:extLst>
              <a:ext uri="{FF2B5EF4-FFF2-40B4-BE49-F238E27FC236}">
                <a16:creationId xmlns:a16="http://schemas.microsoft.com/office/drawing/2014/main" id="{251DDAB5-79D6-6673-5578-251082C534B0}"/>
              </a:ext>
            </a:extLst>
          </p:cNvPr>
          <p:cNvSpPr txBox="1"/>
          <p:nvPr/>
        </p:nvSpPr>
        <p:spPr>
          <a:xfrm>
            <a:off x="10333201" y="2394435"/>
            <a:ext cx="3041205" cy="1631216"/>
          </a:xfrm>
          <a:prstGeom prst="rect">
            <a:avLst/>
          </a:prstGeom>
          <a:noFill/>
        </p:spPr>
        <p:txBody>
          <a:bodyPr wrap="square">
            <a:spAutoFit/>
          </a:bodyPr>
          <a:lstStyle/>
          <a:p>
            <a:pPr marL="12699"/>
            <a:r>
              <a:rPr lang="en-US" sz="1400" b="1" spc="-5" dirty="0">
                <a:solidFill>
                  <a:srgbClr val="27222D"/>
                </a:solidFill>
                <a:cs typeface="Arial" panose="020B0604020202020204" pitchFamily="34" charset="0"/>
              </a:rPr>
              <a:t>Registration includes: </a:t>
            </a:r>
          </a:p>
          <a:p>
            <a:pPr marL="12699"/>
            <a:endParaRPr lang="en-US" sz="1400" b="1" spc="-5" dirty="0">
              <a:solidFill>
                <a:srgbClr val="27222D"/>
              </a:solidFill>
              <a:cs typeface="Arial" panose="020B0604020202020204" pitchFamily="34" charset="0"/>
            </a:endParaRPr>
          </a:p>
          <a:p>
            <a:pPr marL="12699"/>
            <a:r>
              <a:rPr lang="en-US" sz="1400" spc="-5" dirty="0">
                <a:solidFill>
                  <a:srgbClr val="27222D"/>
                </a:solidFill>
                <a:cs typeface="Arial" panose="020B0604020202020204" pitchFamily="34" charset="0"/>
              </a:rPr>
              <a:t>*Access to the technical conference, opening reception, offered meals, networking  events, and coffee breaks</a:t>
            </a:r>
          </a:p>
          <a:p>
            <a:pPr marL="298449" indent="-285750">
              <a:buFont typeface="Arial" panose="020B0604020202020204" pitchFamily="34" charset="0"/>
              <a:buChar char="•"/>
            </a:pPr>
            <a:endParaRPr lang="en-US" sz="1600" dirty="0">
              <a:solidFill>
                <a:srgbClr val="27222D"/>
              </a:solidFill>
              <a:cs typeface="Arial" panose="020B0604020202020204" pitchFamily="34" charset="0"/>
            </a:endParaRPr>
          </a:p>
        </p:txBody>
      </p:sp>
      <p:grpSp>
        <p:nvGrpSpPr>
          <p:cNvPr id="67" name="Group 66">
            <a:extLst>
              <a:ext uri="{FF2B5EF4-FFF2-40B4-BE49-F238E27FC236}">
                <a16:creationId xmlns:a16="http://schemas.microsoft.com/office/drawing/2014/main" id="{8EC0C96E-CD8E-825B-AB7B-75283A3E98C5}"/>
              </a:ext>
            </a:extLst>
          </p:cNvPr>
          <p:cNvGrpSpPr/>
          <p:nvPr/>
        </p:nvGrpSpPr>
        <p:grpSpPr>
          <a:xfrm>
            <a:off x="1" y="8580394"/>
            <a:ext cx="13411200" cy="338554"/>
            <a:chOff x="291775" y="8490744"/>
            <a:chExt cx="12695069" cy="338554"/>
          </a:xfrm>
        </p:grpSpPr>
        <p:sp>
          <p:nvSpPr>
            <p:cNvPr id="68" name="Rectangle 67">
              <a:extLst>
                <a:ext uri="{FF2B5EF4-FFF2-40B4-BE49-F238E27FC236}">
                  <a16:creationId xmlns:a16="http://schemas.microsoft.com/office/drawing/2014/main" id="{462B71D9-D9C4-B65B-9966-B2A04527D83C}"/>
                </a:ext>
              </a:extLst>
            </p:cNvPr>
            <p:cNvSpPr/>
            <p:nvPr/>
          </p:nvSpPr>
          <p:spPr>
            <a:xfrm>
              <a:off x="291775" y="8521356"/>
              <a:ext cx="12695069" cy="248309"/>
            </a:xfrm>
            <a:prstGeom prst="rect">
              <a:avLst/>
            </a:prstGeom>
            <a:solidFill>
              <a:srgbClr val="5DAA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B5CB8A20-E682-B6D6-9513-5EC8A7601400}"/>
                </a:ext>
              </a:extLst>
            </p:cNvPr>
            <p:cNvSpPr txBox="1"/>
            <p:nvPr/>
          </p:nvSpPr>
          <p:spPr>
            <a:xfrm>
              <a:off x="424356" y="8490744"/>
              <a:ext cx="9213606" cy="338554"/>
            </a:xfrm>
            <a:prstGeom prst="rect">
              <a:avLst/>
            </a:prstGeom>
            <a:noFill/>
          </p:spPr>
          <p:txBody>
            <a:bodyPr wrap="square">
              <a:spAutoFit/>
            </a:bodyPr>
            <a:lstStyle/>
            <a:p>
              <a:r>
                <a:rPr lang="en-US" sz="1600" b="1" spc="-5" dirty="0">
                  <a:solidFill>
                    <a:schemeClr val="bg1"/>
                  </a:solidFill>
                  <a:cs typeface="Arial" panose="020B0604020202020204" pitchFamily="34" charset="0"/>
                </a:rPr>
                <a:t>CONTACT: </a:t>
              </a:r>
              <a:r>
                <a:rPr lang="en-US" sz="1600" spc="-5" dirty="0">
                  <a:solidFill>
                    <a:schemeClr val="bg1"/>
                  </a:solidFill>
                  <a:cs typeface="Arial" panose="020B0604020202020204" pitchFamily="34" charset="0"/>
                </a:rPr>
                <a:t>ASME Sales (</a:t>
              </a:r>
              <a:r>
                <a:rPr lang="en-US" sz="1600" spc="-5" dirty="0">
                  <a:solidFill>
                    <a:schemeClr val="bg1"/>
                  </a:solidFill>
                  <a:cs typeface="Arial" panose="020B0604020202020204" pitchFamily="34" charset="0"/>
                  <a:hlinkClick r:id="rId3">
                    <a:extLst>
                      <a:ext uri="{A12FA001-AC4F-418D-AE19-62706E023703}">
                        <ahyp:hlinkClr xmlns:ahyp="http://schemas.microsoft.com/office/drawing/2018/hyperlinkcolor" val="tx"/>
                      </a:ext>
                    </a:extLst>
                  </a:hlinkClick>
                </a:rPr>
                <a:t>exhibits@asme.org</a:t>
              </a:r>
              <a:r>
                <a:rPr lang="en-US" sz="1600" spc="-5" dirty="0">
                  <a:solidFill>
                    <a:schemeClr val="bg1"/>
                  </a:solidFill>
                  <a:cs typeface="Arial" panose="020B0604020202020204" pitchFamily="34" charset="0"/>
                </a:rPr>
                <a:t>) </a:t>
              </a:r>
              <a:endParaRPr lang="en-US" sz="1600" dirty="0">
                <a:solidFill>
                  <a:schemeClr val="bg1"/>
                </a:solidFill>
              </a:endParaRPr>
            </a:p>
          </p:txBody>
        </p:sp>
      </p:grpSp>
      <p:sp>
        <p:nvSpPr>
          <p:cNvPr id="4" name="object 6">
            <a:extLst>
              <a:ext uri="{FF2B5EF4-FFF2-40B4-BE49-F238E27FC236}">
                <a16:creationId xmlns:a16="http://schemas.microsoft.com/office/drawing/2014/main" id="{FEA971D2-25EF-7595-70A3-7DA26D0BBE5E}"/>
              </a:ext>
            </a:extLst>
          </p:cNvPr>
          <p:cNvSpPr txBox="1"/>
          <p:nvPr/>
        </p:nvSpPr>
        <p:spPr>
          <a:xfrm>
            <a:off x="10360133" y="7946136"/>
            <a:ext cx="2938827" cy="505264"/>
          </a:xfrm>
          <a:prstGeom prst="rect">
            <a:avLst/>
          </a:prstGeom>
        </p:spPr>
        <p:txBody>
          <a:bodyPr vert="horz" wrap="square" lIns="0" tIns="0" rIns="0" bIns="0" rtlCol="0">
            <a:spAutoFit/>
          </a:bodyPr>
          <a:lstStyle/>
          <a:p>
            <a:pPr marL="12699"/>
            <a:r>
              <a:rPr lang="en-US" sz="1600" b="1" dirty="0">
                <a:solidFill>
                  <a:srgbClr val="27222D"/>
                </a:solidFill>
                <a:cs typeface="Arial" panose="020B0604020202020204" pitchFamily="34" charset="0"/>
              </a:rPr>
              <a:t>Wednesday, August 20</a:t>
            </a:r>
            <a:r>
              <a:rPr sz="1600" b="1" dirty="0">
                <a:solidFill>
                  <a:srgbClr val="27222D"/>
                </a:solidFill>
                <a:cs typeface="Arial" panose="020B0604020202020204" pitchFamily="34" charset="0"/>
              </a:rPr>
              <a:t>:</a:t>
            </a:r>
            <a:endParaRPr sz="1600" dirty="0">
              <a:solidFill>
                <a:srgbClr val="27222D"/>
              </a:solidFill>
              <a:cs typeface="Arial" panose="020B0604020202020204" pitchFamily="34" charset="0"/>
            </a:endParaRPr>
          </a:p>
          <a:p>
            <a:pPr marL="12699">
              <a:spcBef>
                <a:spcPts val="120"/>
              </a:spcBef>
            </a:pPr>
            <a:r>
              <a:rPr lang="en-US" sz="1600" spc="-5" dirty="0">
                <a:solidFill>
                  <a:srgbClr val="27222D"/>
                </a:solidFill>
                <a:cs typeface="Arial" panose="020B0604020202020204" pitchFamily="34" charset="0"/>
              </a:rPr>
              <a:t>Break down</a:t>
            </a:r>
            <a:r>
              <a:rPr sz="1600" spc="-5" dirty="0">
                <a:solidFill>
                  <a:srgbClr val="27222D"/>
                </a:solidFill>
                <a:cs typeface="Arial" panose="020B0604020202020204" pitchFamily="34" charset="0"/>
              </a:rPr>
              <a:t>: </a:t>
            </a:r>
            <a:r>
              <a:rPr lang="en-US" sz="1600" spc="-5" dirty="0">
                <a:solidFill>
                  <a:srgbClr val="27222D"/>
                </a:solidFill>
                <a:cs typeface="Arial" panose="020B0604020202020204" pitchFamily="34" charset="0"/>
              </a:rPr>
              <a:t>3:00 pm – 7:00 pm</a:t>
            </a:r>
            <a:endParaRPr sz="1600" dirty="0">
              <a:solidFill>
                <a:srgbClr val="27222D"/>
              </a:solidFill>
              <a:cs typeface="Arial" panose="020B0604020202020204" pitchFamily="34" charset="0"/>
            </a:endParaRPr>
          </a:p>
        </p:txBody>
      </p:sp>
      <p:grpSp>
        <p:nvGrpSpPr>
          <p:cNvPr id="5" name="Group 4">
            <a:extLst>
              <a:ext uri="{FF2B5EF4-FFF2-40B4-BE49-F238E27FC236}">
                <a16:creationId xmlns:a16="http://schemas.microsoft.com/office/drawing/2014/main" id="{620FB896-533B-7B6C-EFDB-E5240836AA54}"/>
              </a:ext>
            </a:extLst>
          </p:cNvPr>
          <p:cNvGrpSpPr/>
          <p:nvPr/>
        </p:nvGrpSpPr>
        <p:grpSpPr>
          <a:xfrm>
            <a:off x="3" y="0"/>
            <a:ext cx="13411197" cy="1441135"/>
            <a:chOff x="3" y="0"/>
            <a:chExt cx="13411197" cy="1441135"/>
          </a:xfrm>
        </p:grpSpPr>
        <p:sp>
          <p:nvSpPr>
            <p:cNvPr id="7" name="Rectangle 6">
              <a:extLst>
                <a:ext uri="{FF2B5EF4-FFF2-40B4-BE49-F238E27FC236}">
                  <a16:creationId xmlns:a16="http://schemas.microsoft.com/office/drawing/2014/main" id="{8514E80D-560A-4918-EA9C-499E4270F65F}"/>
                </a:ext>
              </a:extLst>
            </p:cNvPr>
            <p:cNvSpPr/>
            <p:nvPr/>
          </p:nvSpPr>
          <p:spPr>
            <a:xfrm>
              <a:off x="3" y="0"/>
              <a:ext cx="13411197" cy="1441135"/>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TextBox 7">
              <a:extLst>
                <a:ext uri="{FF2B5EF4-FFF2-40B4-BE49-F238E27FC236}">
                  <a16:creationId xmlns:a16="http://schemas.microsoft.com/office/drawing/2014/main" id="{A68F22B2-47B3-2FD3-3C96-6C809460FA8E}"/>
                </a:ext>
              </a:extLst>
            </p:cNvPr>
            <p:cNvSpPr txBox="1"/>
            <p:nvPr/>
          </p:nvSpPr>
          <p:spPr>
            <a:xfrm>
              <a:off x="291776" y="20989"/>
              <a:ext cx="8080437" cy="1261884"/>
            </a:xfrm>
            <a:prstGeom prst="rect">
              <a:avLst/>
            </a:prstGeom>
            <a:noFill/>
          </p:spPr>
          <p:txBody>
            <a:bodyPr wrap="square">
              <a:spAutoFit/>
            </a:bodyPr>
            <a:lstStyle/>
            <a:p>
              <a:pPr marL="12699">
                <a:spcBef>
                  <a:spcPts val="600"/>
                </a:spcBef>
              </a:pPr>
              <a:r>
                <a:rPr lang="en-US" sz="3600" b="1" i="0" dirty="0">
                  <a:solidFill>
                    <a:srgbClr val="FFFFFF"/>
                  </a:solidFill>
                  <a:effectLst/>
                </a:rPr>
                <a:t>IDETC-CIE</a:t>
              </a:r>
            </a:p>
            <a:p>
              <a:pPr marL="12699"/>
              <a:r>
                <a:rPr lang="en-US" sz="2000" dirty="0">
                  <a:solidFill>
                    <a:srgbClr val="FFFFFF"/>
                  </a:solidFill>
                  <a:cs typeface="Arial" panose="020B0604020202020204" pitchFamily="34" charset="0"/>
                </a:rPr>
                <a:t>International Design Engineering Technical Conferences &amp; Computers and Information in Engineering Conference</a:t>
              </a:r>
              <a:endParaRPr lang="en-US" sz="2000" dirty="0">
                <a:solidFill>
                  <a:schemeClr val="bg1"/>
                </a:solidFill>
                <a:cs typeface="Arial" panose="020B0604020202020204" pitchFamily="34" charset="0"/>
              </a:endParaRPr>
            </a:p>
          </p:txBody>
        </p:sp>
      </p:grpSp>
      <p:grpSp>
        <p:nvGrpSpPr>
          <p:cNvPr id="11" name="Group 10">
            <a:extLst>
              <a:ext uri="{FF2B5EF4-FFF2-40B4-BE49-F238E27FC236}">
                <a16:creationId xmlns:a16="http://schemas.microsoft.com/office/drawing/2014/main" id="{F0C04865-E041-99AB-ABE6-138251228E14}"/>
              </a:ext>
            </a:extLst>
          </p:cNvPr>
          <p:cNvGrpSpPr/>
          <p:nvPr/>
        </p:nvGrpSpPr>
        <p:grpSpPr>
          <a:xfrm>
            <a:off x="-6875" y="8936870"/>
            <a:ext cx="13411198" cy="1121861"/>
            <a:chOff x="-6875" y="8936870"/>
            <a:chExt cx="13411198" cy="1121861"/>
          </a:xfrm>
        </p:grpSpPr>
        <p:sp>
          <p:nvSpPr>
            <p:cNvPr id="17" name="Rectangle 16">
              <a:extLst>
                <a:ext uri="{FF2B5EF4-FFF2-40B4-BE49-F238E27FC236}">
                  <a16:creationId xmlns:a16="http://schemas.microsoft.com/office/drawing/2014/main" id="{32662E8E-3728-F3E6-B026-16F132014B58}"/>
                </a:ext>
              </a:extLst>
            </p:cNvPr>
            <p:cNvSpPr/>
            <p:nvPr/>
          </p:nvSpPr>
          <p:spPr>
            <a:xfrm>
              <a:off x="-6875" y="8936870"/>
              <a:ext cx="13411198" cy="1121861"/>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6" name="Picture 25" descr="A black background with text and globe&#10;&#10;Description automatically generated">
              <a:extLst>
                <a:ext uri="{FF2B5EF4-FFF2-40B4-BE49-F238E27FC236}">
                  <a16:creationId xmlns:a16="http://schemas.microsoft.com/office/drawing/2014/main" id="{6777FDF1-BBE6-696B-734D-E54C9C4B613C}"/>
                </a:ext>
              </a:extLst>
            </p:cNvPr>
            <p:cNvPicPr>
              <a:picLocks noChangeAspect="1"/>
            </p:cNvPicPr>
            <p:nvPr/>
          </p:nvPicPr>
          <p:blipFill>
            <a:blip r:embed="rId4">
              <a:alphaModFix/>
              <a:lum bright="70000" contrast="-70000"/>
              <a:extLst>
                <a:ext uri="{BEBA8EAE-BF5A-486C-A8C5-ECC9F3942E4B}">
                  <a14:imgProps xmlns:a14="http://schemas.microsoft.com/office/drawing/2010/main">
                    <a14:imgLayer r:embed="rId5">
                      <a14:imgEffect>
                        <a14:colorTemperature colorTemp="53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1853804" y="9138285"/>
              <a:ext cx="1171671" cy="708861"/>
            </a:xfrm>
            <a:prstGeom prst="rect">
              <a:avLst/>
            </a:prstGeom>
          </p:spPr>
        </p:pic>
        <p:pic>
          <p:nvPicPr>
            <p:cNvPr id="27" name="Picture 4">
              <a:extLst>
                <a:ext uri="{FF2B5EF4-FFF2-40B4-BE49-F238E27FC236}">
                  <a16:creationId xmlns:a16="http://schemas.microsoft.com/office/drawing/2014/main" id="{C2D50647-8146-A969-6B30-C1164CDAE6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775" y="9092665"/>
              <a:ext cx="4171950" cy="800100"/>
            </a:xfrm>
            <a:prstGeom prst="rect">
              <a:avLst/>
            </a:prstGeom>
            <a:noFill/>
            <a:extLst>
              <a:ext uri="{909E8E84-426E-40DD-AFC4-6F175D3DCCD1}">
                <a14:hiddenFill xmlns:a14="http://schemas.microsoft.com/office/drawing/2010/main">
                  <a:solidFill>
                    <a:srgbClr val="FFFFFF"/>
                  </a:solidFill>
                </a14:hiddenFill>
              </a:ext>
            </a:extLst>
          </p:spPr>
        </p:pic>
      </p:grpSp>
      <p:sp>
        <p:nvSpPr>
          <p:cNvPr id="33" name="TextBox 32">
            <a:extLst>
              <a:ext uri="{FF2B5EF4-FFF2-40B4-BE49-F238E27FC236}">
                <a16:creationId xmlns:a16="http://schemas.microsoft.com/office/drawing/2014/main" id="{FFBA62E3-5C8C-4FFF-7B88-FAAB0291B18D}"/>
              </a:ext>
            </a:extLst>
          </p:cNvPr>
          <p:cNvSpPr txBox="1"/>
          <p:nvPr/>
        </p:nvSpPr>
        <p:spPr>
          <a:xfrm>
            <a:off x="9157991" y="950641"/>
            <a:ext cx="3961433" cy="338554"/>
          </a:xfrm>
          <a:prstGeom prst="rect">
            <a:avLst/>
          </a:prstGeom>
          <a:noFill/>
        </p:spPr>
        <p:txBody>
          <a:bodyPr wrap="square">
            <a:spAutoFit/>
          </a:bodyPr>
          <a:lstStyle/>
          <a:p>
            <a:pPr marL="12699">
              <a:spcBef>
                <a:spcPts val="920"/>
              </a:spcBef>
            </a:pPr>
            <a:r>
              <a:rPr lang="en-US" sz="1600" b="1" i="0" dirty="0">
                <a:solidFill>
                  <a:srgbClr val="FFFFFF"/>
                </a:solidFill>
                <a:effectLst/>
              </a:rPr>
              <a:t>August 17-20, 2025</a:t>
            </a:r>
            <a:r>
              <a:rPr lang="en-US" sz="1600" b="1" dirty="0">
                <a:solidFill>
                  <a:srgbClr val="FFFFFF"/>
                </a:solidFill>
              </a:rPr>
              <a:t>   </a:t>
            </a:r>
            <a:r>
              <a:rPr lang="en-US" sz="1600" b="1" i="0" dirty="0">
                <a:solidFill>
                  <a:srgbClr val="FFFFFF"/>
                </a:solidFill>
                <a:effectLst/>
              </a:rPr>
              <a:t>|   Anaheim, CA, USA</a:t>
            </a:r>
            <a:endParaRPr lang="en-US" sz="1600" b="1" dirty="0">
              <a:solidFill>
                <a:schemeClr val="bg1"/>
              </a:solidFill>
              <a:cs typeface="Arial" panose="020B0604020202020204" pitchFamily="34" charset="0"/>
            </a:endParaRPr>
          </a:p>
        </p:txBody>
      </p:sp>
    </p:spTree>
    <p:extLst>
      <p:ext uri="{BB962C8B-B14F-4D97-AF65-F5344CB8AC3E}">
        <p14:creationId xmlns:p14="http://schemas.microsoft.com/office/powerpoint/2010/main" val="250717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BB2AD-F59B-8012-86A6-47200CC87478}"/>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7555D402-715F-F1EB-5830-DADD90C94BAA}"/>
              </a:ext>
            </a:extLst>
          </p:cNvPr>
          <p:cNvSpPr txBox="1"/>
          <p:nvPr/>
        </p:nvSpPr>
        <p:spPr>
          <a:xfrm>
            <a:off x="391985" y="1971347"/>
            <a:ext cx="12633490" cy="6958636"/>
          </a:xfrm>
          <a:prstGeom prst="rect">
            <a:avLst/>
          </a:prstGeom>
          <a:noFill/>
        </p:spPr>
        <p:txBody>
          <a:bodyPr vert="horz" wrap="square" lIns="0" tIns="0" rIns="0" bIns="0" rtlCol="0">
            <a:spAutoFit/>
          </a:bodyPr>
          <a:lstStyle/>
          <a:p>
            <a:pPr marL="12699"/>
            <a:r>
              <a:rPr lang="en-US" sz="1400" b="1" spc="-5" dirty="0">
                <a:solidFill>
                  <a:srgbClr val="212529"/>
                </a:solidFill>
                <a:cs typeface="Arial" panose="020B0604020202020204" pitchFamily="34" charset="0"/>
              </a:rPr>
              <a:t>Exhibit Table-top Space – </a:t>
            </a:r>
            <a:r>
              <a:rPr lang="en-US" sz="1400" b="1" spc="-5" dirty="0">
                <a:solidFill>
                  <a:srgbClr val="0070C0"/>
                </a:solidFill>
                <a:cs typeface="Arial" panose="020B0604020202020204" pitchFamily="34" charset="0"/>
              </a:rPr>
              <a:t>($1,500</a:t>
            </a:r>
            <a:r>
              <a:rPr lang="en-US" sz="1400" b="1" spc="-5" dirty="0">
                <a:solidFill>
                  <a:srgbClr val="212529"/>
                </a:solidFill>
                <a:cs typeface="Arial" panose="020B0604020202020204" pitchFamily="34" charset="0"/>
              </a:rPr>
              <a:t>)</a:t>
            </a:r>
          </a:p>
          <a:p>
            <a:pPr marL="12699"/>
            <a:r>
              <a:rPr lang="en-US" sz="1400" spc="-5" dirty="0">
                <a:solidFill>
                  <a:srgbClr val="212529"/>
                </a:solidFill>
                <a:cs typeface="Arial" panose="020B0604020202020204" pitchFamily="34" charset="0"/>
              </a:rPr>
              <a:t>Table-top exhibit space includes one booth personnel badge, logo featured on the conference website and one 6-ft draped table-top with two chairs</a:t>
            </a:r>
          </a:p>
          <a:p>
            <a:pPr marL="12699"/>
            <a:endParaRPr lang="en-US" sz="1400" b="1" spc="-5" dirty="0">
              <a:solidFill>
                <a:srgbClr val="212529"/>
              </a:solidFill>
              <a:cs typeface="Arial" panose="020B0604020202020204" pitchFamily="34" charset="0"/>
            </a:endParaRPr>
          </a:p>
          <a:p>
            <a:pPr marL="12699"/>
            <a:r>
              <a:rPr lang="en-US" sz="1400" b="1" spc="-5" dirty="0">
                <a:solidFill>
                  <a:srgbClr val="212529"/>
                </a:solidFill>
                <a:cs typeface="Arial" panose="020B0604020202020204" pitchFamily="34" charset="0"/>
              </a:rPr>
              <a:t>Name Badge</a:t>
            </a:r>
            <a:r>
              <a:rPr lang="en-US" sz="1400" b="1" spc="-50" dirty="0">
                <a:solidFill>
                  <a:srgbClr val="212529"/>
                </a:solidFill>
                <a:cs typeface="Arial" panose="020B0604020202020204" pitchFamily="34" charset="0"/>
              </a:rPr>
              <a:t> </a:t>
            </a:r>
            <a:r>
              <a:rPr lang="en-US" sz="1400" b="1" spc="-5" dirty="0">
                <a:solidFill>
                  <a:srgbClr val="212529"/>
                </a:solidFill>
                <a:cs typeface="Arial" panose="020B0604020202020204" pitchFamily="34" charset="0"/>
              </a:rPr>
              <a:t>Lanyards Sponsor - </a:t>
            </a:r>
            <a:r>
              <a:rPr lang="en-US" sz="1400" spc="-5" dirty="0">
                <a:solidFill>
                  <a:srgbClr val="0070C0"/>
                </a:solidFill>
                <a:cs typeface="Arial" panose="020B0604020202020204" pitchFamily="34" charset="0"/>
              </a:rPr>
              <a:t>(</a:t>
            </a:r>
            <a:r>
              <a:rPr lang="en-US" sz="1400" b="1" spc="-5" dirty="0">
                <a:solidFill>
                  <a:srgbClr val="0070C0"/>
                </a:solidFill>
                <a:cs typeface="Arial" panose="020B0604020202020204" pitchFamily="34" charset="0"/>
              </a:rPr>
              <a:t>$2,000</a:t>
            </a:r>
            <a:r>
              <a:rPr lang="en-US" sz="1400" spc="-5" dirty="0">
                <a:solidFill>
                  <a:srgbClr val="212529"/>
                </a:solidFill>
                <a:cs typeface="Arial" panose="020B0604020202020204" pitchFamily="34" charset="0"/>
              </a:rPr>
              <a:t>) </a:t>
            </a:r>
            <a:r>
              <a:rPr lang="en-US" sz="1400" i="1" spc="-5" dirty="0">
                <a:solidFill>
                  <a:srgbClr val="212529"/>
                </a:solidFill>
                <a:cs typeface="Arial" panose="020B0604020202020204" pitchFamily="34" charset="0"/>
              </a:rPr>
              <a:t>Limit one</a:t>
            </a:r>
            <a:r>
              <a:rPr lang="en-US" sz="1400" i="1" dirty="0">
                <a:solidFill>
                  <a:srgbClr val="212529"/>
                </a:solidFill>
                <a:cs typeface="Arial" panose="020B0604020202020204" pitchFamily="34" charset="0"/>
              </a:rPr>
              <a:t> </a:t>
            </a:r>
            <a:r>
              <a:rPr lang="en-US" sz="1400" i="1" spc="-5" dirty="0">
                <a:solidFill>
                  <a:srgbClr val="212529"/>
                </a:solidFill>
                <a:cs typeface="Arial" panose="020B0604020202020204" pitchFamily="34" charset="0"/>
              </a:rPr>
              <a:t>sponsor</a:t>
            </a:r>
          </a:p>
          <a:p>
            <a:pPr marL="12699" marR="101593">
              <a:lnSpc>
                <a:spcPct val="101800"/>
              </a:lnSpc>
              <a:spcBef>
                <a:spcPts val="40"/>
              </a:spcBef>
            </a:pPr>
            <a:r>
              <a:rPr lang="en-US" sz="1400" spc="-5" dirty="0">
                <a:solidFill>
                  <a:srgbClr val="212529"/>
                </a:solidFill>
                <a:cs typeface="Arial" panose="020B0604020202020204" pitchFamily="34" charset="0"/>
              </a:rPr>
              <a:t>Gain maximum visibility with colorful badge lanyards displaying </a:t>
            </a:r>
            <a:r>
              <a:rPr lang="en-US" sz="1400" dirty="0">
                <a:solidFill>
                  <a:srgbClr val="212529"/>
                </a:solidFill>
                <a:cs typeface="Arial" panose="020B0604020202020204" pitchFamily="34" charset="0"/>
              </a:rPr>
              <a:t>your </a:t>
            </a:r>
            <a:r>
              <a:rPr lang="en-US" sz="1400" spc="-5" dirty="0">
                <a:solidFill>
                  <a:srgbClr val="212529"/>
                </a:solidFill>
                <a:cs typeface="Arial" panose="020B0604020202020204" pitchFamily="34" charset="0"/>
              </a:rPr>
              <a:t>company name and/or logo on attendee lanyards.</a:t>
            </a:r>
            <a:endParaRPr lang="en-US" sz="1400" dirty="0">
              <a:cs typeface="Arial" panose="020B0604020202020204" pitchFamily="34" charset="0"/>
            </a:endParaRPr>
          </a:p>
          <a:p>
            <a:pPr marL="12699"/>
            <a:endParaRPr lang="en-US" sz="1400" b="1" spc="-5" dirty="0">
              <a:solidFill>
                <a:srgbClr val="212529"/>
              </a:solidFill>
              <a:cs typeface="Arial" panose="020B0604020202020204" pitchFamily="34" charset="0"/>
            </a:endParaRPr>
          </a:p>
          <a:p>
            <a:pPr marL="12699"/>
            <a:r>
              <a:rPr lang="en-US" sz="1400" b="1" spc="-5" dirty="0">
                <a:solidFill>
                  <a:srgbClr val="212529"/>
                </a:solidFill>
                <a:cs typeface="Arial" panose="020B0604020202020204" pitchFamily="34" charset="0"/>
              </a:rPr>
              <a:t>Name Badge</a:t>
            </a:r>
            <a:r>
              <a:rPr lang="en-US" sz="1400" b="1" spc="-50" dirty="0">
                <a:solidFill>
                  <a:srgbClr val="212529"/>
                </a:solidFill>
                <a:cs typeface="Arial" panose="020B0604020202020204" pitchFamily="34" charset="0"/>
              </a:rPr>
              <a:t> </a:t>
            </a:r>
            <a:r>
              <a:rPr lang="en-US" sz="1400" b="1" spc="-5" dirty="0">
                <a:solidFill>
                  <a:srgbClr val="212529"/>
                </a:solidFill>
                <a:cs typeface="Arial" panose="020B0604020202020204" pitchFamily="34" charset="0"/>
              </a:rPr>
              <a:t>Insert Sponsor - </a:t>
            </a:r>
            <a:r>
              <a:rPr lang="en-US" sz="1400" spc="-5" dirty="0">
                <a:solidFill>
                  <a:srgbClr val="0070C0"/>
                </a:solidFill>
                <a:cs typeface="Arial" panose="020B0604020202020204" pitchFamily="34" charset="0"/>
              </a:rPr>
              <a:t>(</a:t>
            </a:r>
            <a:r>
              <a:rPr lang="en-US" sz="1400" b="1" spc="-5" dirty="0">
                <a:solidFill>
                  <a:srgbClr val="0070C0"/>
                </a:solidFill>
                <a:cs typeface="Arial" panose="020B0604020202020204" pitchFamily="34" charset="0"/>
              </a:rPr>
              <a:t>$2,500</a:t>
            </a:r>
            <a:r>
              <a:rPr lang="en-US" sz="1400" spc="-5" dirty="0">
                <a:solidFill>
                  <a:srgbClr val="212529"/>
                </a:solidFill>
                <a:cs typeface="Arial" panose="020B0604020202020204" pitchFamily="34" charset="0"/>
              </a:rPr>
              <a:t>) </a:t>
            </a:r>
            <a:r>
              <a:rPr lang="en-US" sz="1400" i="1" spc="-5" dirty="0">
                <a:solidFill>
                  <a:srgbClr val="212529"/>
                </a:solidFill>
                <a:cs typeface="Arial" panose="020B0604020202020204" pitchFamily="34" charset="0"/>
              </a:rPr>
              <a:t>Limit one</a:t>
            </a:r>
            <a:r>
              <a:rPr lang="en-US" sz="1400" i="1" dirty="0">
                <a:solidFill>
                  <a:srgbClr val="212529"/>
                </a:solidFill>
                <a:cs typeface="Arial" panose="020B0604020202020204" pitchFamily="34" charset="0"/>
              </a:rPr>
              <a:t> </a:t>
            </a:r>
            <a:r>
              <a:rPr lang="en-US" sz="1400" i="1" spc="-5" dirty="0">
                <a:solidFill>
                  <a:srgbClr val="212529"/>
                </a:solidFill>
                <a:cs typeface="Arial" panose="020B0604020202020204" pitchFamily="34" charset="0"/>
              </a:rPr>
              <a:t>sponsor </a:t>
            </a:r>
            <a:endParaRPr lang="en-US" sz="1400" dirty="0">
              <a:cs typeface="Arial" panose="020B0604020202020204" pitchFamily="34" charset="0"/>
            </a:endParaRPr>
          </a:p>
          <a:p>
            <a:pPr marL="12699" marR="101593">
              <a:lnSpc>
                <a:spcPct val="101800"/>
              </a:lnSpc>
              <a:spcBef>
                <a:spcPts val="40"/>
              </a:spcBef>
            </a:pPr>
            <a:r>
              <a:rPr lang="en-US" sz="1400" spc="-5" dirty="0">
                <a:solidFill>
                  <a:srgbClr val="212529"/>
                </a:solidFill>
                <a:cs typeface="Arial" panose="020B0604020202020204" pitchFamily="34" charset="0"/>
              </a:rPr>
              <a:t>Company name/log printed on attendee badge inserts</a:t>
            </a:r>
          </a:p>
          <a:p>
            <a:pPr marL="12699" marR="101593">
              <a:lnSpc>
                <a:spcPct val="101800"/>
              </a:lnSpc>
              <a:spcBef>
                <a:spcPts val="40"/>
              </a:spcBef>
            </a:pPr>
            <a:endParaRPr lang="en-US" sz="1400" spc="-5" dirty="0">
              <a:solidFill>
                <a:srgbClr val="212529"/>
              </a:solidFill>
              <a:cs typeface="Arial" panose="020B0604020202020204" pitchFamily="34" charset="0"/>
            </a:endParaRPr>
          </a:p>
          <a:p>
            <a:pPr marL="12699"/>
            <a:r>
              <a:rPr lang="en-US" sz="1400" b="1" spc="-5" dirty="0">
                <a:solidFill>
                  <a:srgbClr val="212529"/>
                </a:solidFill>
                <a:cs typeface="Arial" panose="020B0604020202020204" pitchFamily="34" charset="0"/>
              </a:rPr>
              <a:t>Session Room Sponsor - </a:t>
            </a:r>
            <a:r>
              <a:rPr lang="en-US" sz="1400" spc="-5" dirty="0">
                <a:solidFill>
                  <a:srgbClr val="0070C0"/>
                </a:solidFill>
                <a:cs typeface="Arial" panose="020B0604020202020204" pitchFamily="34" charset="0"/>
              </a:rPr>
              <a:t>(</a:t>
            </a:r>
            <a:r>
              <a:rPr lang="en-US" sz="1400" b="1" spc="-5" dirty="0">
                <a:solidFill>
                  <a:srgbClr val="0070C0"/>
                </a:solidFill>
                <a:cs typeface="Arial" panose="020B0604020202020204" pitchFamily="34" charset="0"/>
              </a:rPr>
              <a:t>$2,250</a:t>
            </a:r>
            <a:r>
              <a:rPr lang="en-US" sz="1400" spc="-5" dirty="0">
                <a:solidFill>
                  <a:srgbClr val="212529"/>
                </a:solidFill>
                <a:cs typeface="Arial" panose="020B0604020202020204" pitchFamily="34" charset="0"/>
              </a:rPr>
              <a:t>)</a:t>
            </a:r>
            <a:endParaRPr lang="en-US" sz="1400" i="1" dirty="0">
              <a:cs typeface="Arial" panose="020B0604020202020204" pitchFamily="34" charset="0"/>
            </a:endParaRPr>
          </a:p>
          <a:p>
            <a:pPr marL="12699" marR="80004">
              <a:lnSpc>
                <a:spcPct val="101800"/>
              </a:lnSpc>
              <a:spcBef>
                <a:spcPts val="40"/>
              </a:spcBef>
            </a:pPr>
            <a:r>
              <a:rPr lang="en-US" sz="1400" dirty="0">
                <a:solidFill>
                  <a:srgbClr val="212529"/>
                </a:solidFill>
              </a:rPr>
              <a:t>Great logo visibility in the meeting room for the day with your logo on signage and on screen.</a:t>
            </a:r>
          </a:p>
          <a:p>
            <a:pPr marL="12699" marR="126355">
              <a:lnSpc>
                <a:spcPct val="101800"/>
              </a:lnSpc>
            </a:pPr>
            <a:endParaRPr lang="en-US" sz="1400" i="1" spc="-5" dirty="0">
              <a:solidFill>
                <a:srgbClr val="212529"/>
              </a:solidFill>
              <a:cs typeface="Arial" panose="020B0604020202020204" pitchFamily="34" charset="0"/>
            </a:endParaRPr>
          </a:p>
          <a:p>
            <a:pPr marL="12699"/>
            <a:r>
              <a:rPr lang="en-US" sz="1400" b="1" spc="-5" dirty="0">
                <a:solidFill>
                  <a:srgbClr val="212529"/>
                </a:solidFill>
                <a:cs typeface="Arial" panose="020B0604020202020204" pitchFamily="34" charset="0"/>
              </a:rPr>
              <a:t>Student Hackathon Sponsor - </a:t>
            </a:r>
            <a:r>
              <a:rPr lang="en-US" sz="1400" spc="-5" dirty="0">
                <a:solidFill>
                  <a:srgbClr val="0070C0"/>
                </a:solidFill>
                <a:cs typeface="Arial" panose="020B0604020202020204" pitchFamily="34" charset="0"/>
              </a:rPr>
              <a:t>(</a:t>
            </a:r>
            <a:r>
              <a:rPr lang="en-US" sz="1400" b="1" spc="-5" dirty="0">
                <a:solidFill>
                  <a:srgbClr val="0070C0"/>
                </a:solidFill>
                <a:cs typeface="Arial" panose="020B0604020202020204" pitchFamily="34" charset="0"/>
              </a:rPr>
              <a:t>$4,000</a:t>
            </a:r>
            <a:r>
              <a:rPr lang="en-US" sz="1400" spc="-5" dirty="0">
                <a:solidFill>
                  <a:srgbClr val="212529"/>
                </a:solidFill>
                <a:cs typeface="Arial" panose="020B0604020202020204" pitchFamily="34" charset="0"/>
              </a:rPr>
              <a:t>)</a:t>
            </a:r>
            <a:endParaRPr lang="en-US" sz="1400" i="1" spc="-5" dirty="0">
              <a:solidFill>
                <a:srgbClr val="212529"/>
              </a:solidFill>
              <a:cs typeface="Arial" panose="020B0604020202020204" pitchFamily="34" charset="0"/>
            </a:endParaRPr>
          </a:p>
          <a:p>
            <a:pPr marL="12699" marR="5080">
              <a:lnSpc>
                <a:spcPct val="101800"/>
              </a:lnSpc>
              <a:spcBef>
                <a:spcPts val="40"/>
              </a:spcBef>
            </a:pPr>
            <a:r>
              <a:rPr lang="en-US" sz="1400" dirty="0">
                <a:cs typeface="Arial" panose="020B0604020202020204" pitchFamily="34" charset="0"/>
              </a:rPr>
              <a:t>The hackathon provides students and engineering practitioners with a unique opportunity to learn how data science and machine learning techniques can be leveraged to solve real-world engineering problems. This is a week-long virtual team event where students from across the globe are teamed up to solve real-world complex problems. This event culminates with final presentations, judging and winner announcements at the IDETC-CIE conference in person. The sponsorship includes a speaking opportunity during a virtual general session. Exhibition space included..</a:t>
            </a:r>
          </a:p>
          <a:p>
            <a:pPr marL="12699"/>
            <a:endParaRPr lang="en-US" sz="1400" dirty="0">
              <a:cs typeface="Arial" panose="020B0604020202020204" pitchFamily="34" charset="0"/>
            </a:endParaRPr>
          </a:p>
          <a:p>
            <a:pPr marL="12699"/>
            <a:r>
              <a:rPr lang="en-US" sz="1400" b="1" spc="-5" dirty="0">
                <a:solidFill>
                  <a:srgbClr val="212529"/>
                </a:solidFill>
                <a:cs typeface="Arial" panose="020B0604020202020204" pitchFamily="34" charset="0"/>
              </a:rPr>
              <a:t>Broadening Participation Poster Session Sponsor - </a:t>
            </a:r>
            <a:r>
              <a:rPr lang="en-US" sz="1400" spc="-5" dirty="0">
                <a:solidFill>
                  <a:srgbClr val="0070C0"/>
                </a:solidFill>
                <a:cs typeface="Arial" panose="020B0604020202020204" pitchFamily="34" charset="0"/>
              </a:rPr>
              <a:t>(</a:t>
            </a:r>
            <a:r>
              <a:rPr lang="en-US" sz="1400" b="1" spc="-5" dirty="0">
                <a:solidFill>
                  <a:srgbClr val="0070C0"/>
                </a:solidFill>
                <a:cs typeface="Arial" panose="020B0604020202020204" pitchFamily="34" charset="0"/>
              </a:rPr>
              <a:t>$3,000</a:t>
            </a:r>
            <a:r>
              <a:rPr lang="en-US" sz="1400" spc="-5" dirty="0">
                <a:solidFill>
                  <a:srgbClr val="212529"/>
                </a:solidFill>
                <a:cs typeface="Arial" panose="020B0604020202020204" pitchFamily="34" charset="0"/>
              </a:rPr>
              <a:t>)</a:t>
            </a:r>
            <a:endParaRPr lang="en-US" sz="1400" i="1" dirty="0">
              <a:cs typeface="Arial" panose="020B0604020202020204" pitchFamily="34" charset="0"/>
            </a:endParaRPr>
          </a:p>
          <a:p>
            <a:pPr marL="12699" marR="5080">
              <a:lnSpc>
                <a:spcPct val="101800"/>
              </a:lnSpc>
              <a:spcBef>
                <a:spcPts val="40"/>
              </a:spcBef>
            </a:pPr>
            <a:r>
              <a:rPr lang="en-US" sz="1400" dirty="0">
                <a:solidFill>
                  <a:srgbClr val="212529"/>
                </a:solidFill>
              </a:rPr>
              <a:t>This is a new program, designed to highlight early career graduate students who are members of underrepresented groups within the DED. The sponsor logo will be included on the certificate and session signage. Exhibition space included. Company logo on fidget spinner giveaway for participants.</a:t>
            </a:r>
          </a:p>
          <a:p>
            <a:pPr marL="12699" marR="5080">
              <a:lnSpc>
                <a:spcPct val="101800"/>
              </a:lnSpc>
              <a:spcBef>
                <a:spcPts val="40"/>
              </a:spcBef>
            </a:pPr>
            <a:endParaRPr lang="en-US" sz="1400" dirty="0">
              <a:cs typeface="Arial" panose="020B0604020202020204" pitchFamily="34" charset="0"/>
            </a:endParaRPr>
          </a:p>
          <a:p>
            <a:pPr marL="12699" marR="5080">
              <a:lnSpc>
                <a:spcPct val="101800"/>
              </a:lnSpc>
              <a:spcBef>
                <a:spcPts val="40"/>
              </a:spcBef>
            </a:pPr>
            <a:r>
              <a:rPr lang="en-US" sz="1400" b="1" dirty="0">
                <a:cs typeface="Arial" panose="020B0604020202020204" pitchFamily="34" charset="0"/>
              </a:rPr>
              <a:t>Conference Refreshment Break - </a:t>
            </a:r>
            <a:r>
              <a:rPr lang="en-US" sz="1400" b="1" spc="-5" dirty="0">
                <a:solidFill>
                  <a:srgbClr val="212529"/>
                </a:solidFill>
                <a:cs typeface="Arial" panose="020B0604020202020204" pitchFamily="34" charset="0"/>
              </a:rPr>
              <a:t> </a:t>
            </a:r>
            <a:r>
              <a:rPr lang="en-US" sz="1400" spc="-5" dirty="0">
                <a:solidFill>
                  <a:srgbClr val="0070C0"/>
                </a:solidFill>
                <a:cs typeface="Arial" panose="020B0604020202020204" pitchFamily="34" charset="0"/>
              </a:rPr>
              <a:t>(</a:t>
            </a:r>
            <a:r>
              <a:rPr lang="en-US" sz="1400" b="1" spc="-5" dirty="0">
                <a:solidFill>
                  <a:srgbClr val="0070C0"/>
                </a:solidFill>
                <a:cs typeface="Arial" panose="020B0604020202020204" pitchFamily="34" charset="0"/>
              </a:rPr>
              <a:t>$1,000</a:t>
            </a:r>
            <a:r>
              <a:rPr lang="en-US" sz="1400" spc="-5" dirty="0">
                <a:solidFill>
                  <a:srgbClr val="212529"/>
                </a:solidFill>
                <a:cs typeface="Arial" panose="020B0604020202020204" pitchFamily="34" charset="0"/>
              </a:rPr>
              <a:t>)</a:t>
            </a:r>
            <a:r>
              <a:rPr lang="en-US" sz="1400" b="1" dirty="0">
                <a:cs typeface="Arial" panose="020B0604020202020204" pitchFamily="34" charset="0"/>
              </a:rPr>
              <a:t> </a:t>
            </a:r>
          </a:p>
          <a:p>
            <a:pPr marL="12699" marR="5080">
              <a:lnSpc>
                <a:spcPct val="101800"/>
              </a:lnSpc>
              <a:spcBef>
                <a:spcPts val="40"/>
              </a:spcBef>
            </a:pPr>
            <a:r>
              <a:rPr lang="en-US" sz="1400" b="0" i="0" dirty="0">
                <a:solidFill>
                  <a:srgbClr val="212529"/>
                </a:solidFill>
                <a:effectLst/>
                <a:latin typeface="proxima-nova"/>
              </a:rPr>
              <a:t>Opportunity to have your logo on the refreshment stands during one day's break. Exclusive sponsorship during the daily breaks for the Conference.</a:t>
            </a:r>
            <a:endParaRPr lang="en-US" sz="1400" dirty="0">
              <a:cs typeface="Arial" panose="020B0604020202020204" pitchFamily="34" charset="0"/>
            </a:endParaRPr>
          </a:p>
          <a:p>
            <a:pPr marL="12699" marR="80004">
              <a:lnSpc>
                <a:spcPct val="101800"/>
              </a:lnSpc>
              <a:spcBef>
                <a:spcPts val="40"/>
              </a:spcBef>
            </a:pPr>
            <a:endParaRPr lang="en-US" sz="1400" dirty="0">
              <a:cs typeface="Arial" panose="020B0604020202020204" pitchFamily="34" charset="0"/>
            </a:endParaRPr>
          </a:p>
          <a:p>
            <a:pPr marL="12699"/>
            <a:r>
              <a:rPr lang="en-US" sz="1400" b="1" spc="-5" dirty="0">
                <a:solidFill>
                  <a:srgbClr val="212529"/>
                </a:solidFill>
                <a:cs typeface="Arial" panose="020B0604020202020204" pitchFamily="34" charset="0"/>
              </a:rPr>
              <a:t>Welcome Reception - </a:t>
            </a:r>
            <a:r>
              <a:rPr lang="en-US" sz="1400" spc="-5" dirty="0">
                <a:solidFill>
                  <a:srgbClr val="212529"/>
                </a:solidFill>
                <a:cs typeface="Arial" panose="020B0604020202020204" pitchFamily="34" charset="0"/>
              </a:rPr>
              <a:t>(</a:t>
            </a:r>
            <a:r>
              <a:rPr lang="en-US" sz="1400" b="1" spc="-5" dirty="0">
                <a:solidFill>
                  <a:srgbClr val="0070C0"/>
                </a:solidFill>
                <a:cs typeface="Arial" panose="020B0604020202020204" pitchFamily="34" charset="0"/>
              </a:rPr>
              <a:t>$2,500</a:t>
            </a:r>
            <a:r>
              <a:rPr lang="en-US" sz="1400" spc="-5" dirty="0">
                <a:solidFill>
                  <a:srgbClr val="212529"/>
                </a:solidFill>
                <a:cs typeface="Arial" panose="020B0604020202020204" pitchFamily="34" charset="0"/>
              </a:rPr>
              <a:t>) </a:t>
            </a:r>
          </a:p>
          <a:p>
            <a:pPr marL="12699"/>
            <a:r>
              <a:rPr lang="en-US" sz="1400" dirty="0">
                <a:solidFill>
                  <a:srgbClr val="212529"/>
                </a:solidFill>
              </a:rPr>
              <a:t>Great visibility at one of our premier receptions. Includes logo placement on the napkins and company-provided banner can be placed in the area.</a:t>
            </a:r>
          </a:p>
          <a:p>
            <a:pPr marL="12699"/>
            <a:endParaRPr lang="en-US" sz="1400" dirty="0">
              <a:solidFill>
                <a:srgbClr val="212529"/>
              </a:solidFill>
            </a:endParaRPr>
          </a:p>
          <a:p>
            <a:pPr marL="12699"/>
            <a:r>
              <a:rPr lang="en-US" sz="1400" b="1" spc="-5" dirty="0">
                <a:solidFill>
                  <a:srgbClr val="212529"/>
                </a:solidFill>
                <a:cs typeface="Arial" panose="020B0604020202020204" pitchFamily="34" charset="0"/>
              </a:rPr>
              <a:t>Custom Sponsorships</a:t>
            </a:r>
            <a:endParaRPr lang="en-US" sz="1400" spc="-5" dirty="0">
              <a:solidFill>
                <a:srgbClr val="212529"/>
              </a:solidFill>
              <a:cs typeface="Arial" panose="020B0604020202020204" pitchFamily="34" charset="0"/>
            </a:endParaRPr>
          </a:p>
          <a:p>
            <a:pPr marL="12699"/>
            <a:r>
              <a:rPr lang="en-US" sz="1400" dirty="0">
                <a:solidFill>
                  <a:srgbClr val="212529"/>
                </a:solidFill>
              </a:rPr>
              <a:t>Contact us to discuss a customized sponsorship that allows you the best visibility and return on investment.</a:t>
            </a:r>
          </a:p>
          <a:p>
            <a:pPr marL="12699"/>
            <a:endParaRPr lang="en-US" sz="1400" dirty="0">
              <a:solidFill>
                <a:srgbClr val="212529"/>
              </a:solidFill>
            </a:endParaRPr>
          </a:p>
          <a:p>
            <a:pPr>
              <a:spcBef>
                <a:spcPts val="20"/>
              </a:spcBef>
            </a:pPr>
            <a:endParaRPr lang="en-US" sz="1400" dirty="0">
              <a:cs typeface="Arial" panose="020B0604020202020204" pitchFamily="34" charset="0"/>
            </a:endParaRPr>
          </a:p>
        </p:txBody>
      </p:sp>
      <p:sp>
        <p:nvSpPr>
          <p:cNvPr id="10" name="TextBox 9">
            <a:extLst>
              <a:ext uri="{FF2B5EF4-FFF2-40B4-BE49-F238E27FC236}">
                <a16:creationId xmlns:a16="http://schemas.microsoft.com/office/drawing/2014/main" id="{45D596FA-A0DA-8DB5-A849-D423841032B1}"/>
              </a:ext>
            </a:extLst>
          </p:cNvPr>
          <p:cNvSpPr txBox="1"/>
          <p:nvPr/>
        </p:nvSpPr>
        <p:spPr>
          <a:xfrm>
            <a:off x="291774" y="1474815"/>
            <a:ext cx="8476841" cy="461665"/>
          </a:xfrm>
          <a:prstGeom prst="rect">
            <a:avLst/>
          </a:prstGeom>
          <a:noFill/>
        </p:spPr>
        <p:txBody>
          <a:bodyPr wrap="square">
            <a:spAutoFit/>
          </a:bodyPr>
          <a:lstStyle/>
          <a:p>
            <a:pPr marL="12699"/>
            <a:r>
              <a:rPr lang="en-US" sz="2400" b="1" spc="-5" dirty="0">
                <a:solidFill>
                  <a:srgbClr val="27222D"/>
                </a:solidFill>
                <a:cs typeface="Arial" panose="020B0604020202020204" pitchFamily="34" charset="0"/>
              </a:rPr>
              <a:t>ADDITIONAL SPONSORSHIP / EXHIBIT </a:t>
            </a:r>
            <a:r>
              <a:rPr lang="en-US" sz="2400" b="1" spc="-60" dirty="0">
                <a:solidFill>
                  <a:srgbClr val="27222D"/>
                </a:solidFill>
                <a:cs typeface="Arial" panose="020B0604020202020204" pitchFamily="34" charset="0"/>
              </a:rPr>
              <a:t> </a:t>
            </a:r>
            <a:r>
              <a:rPr lang="en-US" sz="2400" b="1" spc="-5" dirty="0">
                <a:solidFill>
                  <a:srgbClr val="27222D"/>
                </a:solidFill>
                <a:cs typeface="Arial" panose="020B0604020202020204" pitchFamily="34" charset="0"/>
              </a:rPr>
              <a:t>OPPORTUNITIES</a:t>
            </a:r>
            <a:endParaRPr lang="en-US" sz="2400" dirty="0">
              <a:solidFill>
                <a:srgbClr val="27222D"/>
              </a:solidFill>
              <a:cs typeface="Arial" panose="020B0604020202020204" pitchFamily="34" charset="0"/>
            </a:endParaRPr>
          </a:p>
        </p:txBody>
      </p:sp>
      <p:grpSp>
        <p:nvGrpSpPr>
          <p:cNvPr id="8" name="Group 7">
            <a:extLst>
              <a:ext uri="{FF2B5EF4-FFF2-40B4-BE49-F238E27FC236}">
                <a16:creationId xmlns:a16="http://schemas.microsoft.com/office/drawing/2014/main" id="{50994B34-82AB-2569-850D-6955960E7AE9}"/>
              </a:ext>
            </a:extLst>
          </p:cNvPr>
          <p:cNvGrpSpPr/>
          <p:nvPr/>
        </p:nvGrpSpPr>
        <p:grpSpPr>
          <a:xfrm>
            <a:off x="3" y="0"/>
            <a:ext cx="13411197" cy="1441135"/>
            <a:chOff x="3" y="0"/>
            <a:chExt cx="13411197" cy="1441135"/>
          </a:xfrm>
        </p:grpSpPr>
        <p:sp>
          <p:nvSpPr>
            <p:cNvPr id="12" name="Rectangle 11">
              <a:extLst>
                <a:ext uri="{FF2B5EF4-FFF2-40B4-BE49-F238E27FC236}">
                  <a16:creationId xmlns:a16="http://schemas.microsoft.com/office/drawing/2014/main" id="{5F9EE76D-86E9-F5EE-1195-16D6E35A62A9}"/>
                </a:ext>
              </a:extLst>
            </p:cNvPr>
            <p:cNvSpPr/>
            <p:nvPr/>
          </p:nvSpPr>
          <p:spPr>
            <a:xfrm>
              <a:off x="3" y="0"/>
              <a:ext cx="13411197" cy="1441135"/>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C8CDB99B-3BCE-D0A8-B3DD-AAF537C48B83}"/>
                </a:ext>
              </a:extLst>
            </p:cNvPr>
            <p:cNvSpPr txBox="1"/>
            <p:nvPr/>
          </p:nvSpPr>
          <p:spPr>
            <a:xfrm>
              <a:off x="291776" y="20989"/>
              <a:ext cx="8080437" cy="1261884"/>
            </a:xfrm>
            <a:prstGeom prst="rect">
              <a:avLst/>
            </a:prstGeom>
            <a:noFill/>
          </p:spPr>
          <p:txBody>
            <a:bodyPr wrap="square">
              <a:spAutoFit/>
            </a:bodyPr>
            <a:lstStyle/>
            <a:p>
              <a:pPr marL="12699">
                <a:spcBef>
                  <a:spcPts val="600"/>
                </a:spcBef>
              </a:pPr>
              <a:r>
                <a:rPr lang="en-US" sz="3600" b="1" i="0" dirty="0">
                  <a:solidFill>
                    <a:srgbClr val="FFFFFF"/>
                  </a:solidFill>
                  <a:effectLst/>
                </a:rPr>
                <a:t>IDETC-CIE</a:t>
              </a:r>
            </a:p>
            <a:p>
              <a:pPr marL="12699"/>
              <a:r>
                <a:rPr lang="en-US" sz="2000" dirty="0">
                  <a:solidFill>
                    <a:srgbClr val="FFFFFF"/>
                  </a:solidFill>
                  <a:cs typeface="Arial" panose="020B0604020202020204" pitchFamily="34" charset="0"/>
                </a:rPr>
                <a:t>International Design Engineering Technical Conferences &amp; Computers and Information in Engineering Conference</a:t>
              </a:r>
              <a:endParaRPr lang="en-US" sz="2000" dirty="0">
                <a:solidFill>
                  <a:schemeClr val="bg1"/>
                </a:solidFill>
                <a:cs typeface="Arial" panose="020B0604020202020204" pitchFamily="34" charset="0"/>
              </a:endParaRPr>
            </a:p>
          </p:txBody>
        </p:sp>
      </p:grpSp>
      <p:grpSp>
        <p:nvGrpSpPr>
          <p:cNvPr id="21" name="Group 20">
            <a:extLst>
              <a:ext uri="{FF2B5EF4-FFF2-40B4-BE49-F238E27FC236}">
                <a16:creationId xmlns:a16="http://schemas.microsoft.com/office/drawing/2014/main" id="{B5FC715C-653F-9042-5E39-79B659738764}"/>
              </a:ext>
            </a:extLst>
          </p:cNvPr>
          <p:cNvGrpSpPr/>
          <p:nvPr/>
        </p:nvGrpSpPr>
        <p:grpSpPr>
          <a:xfrm>
            <a:off x="-6875" y="8936870"/>
            <a:ext cx="13411198" cy="1121861"/>
            <a:chOff x="-6875" y="8936870"/>
            <a:chExt cx="13411198" cy="1121861"/>
          </a:xfrm>
        </p:grpSpPr>
        <p:sp>
          <p:nvSpPr>
            <p:cNvPr id="22" name="Rectangle 21">
              <a:extLst>
                <a:ext uri="{FF2B5EF4-FFF2-40B4-BE49-F238E27FC236}">
                  <a16:creationId xmlns:a16="http://schemas.microsoft.com/office/drawing/2014/main" id="{D361F606-6668-EBF0-6B79-69797DD2D18F}"/>
                </a:ext>
              </a:extLst>
            </p:cNvPr>
            <p:cNvSpPr/>
            <p:nvPr/>
          </p:nvSpPr>
          <p:spPr>
            <a:xfrm>
              <a:off x="-6875" y="8936870"/>
              <a:ext cx="13411198" cy="1121861"/>
            </a:xfrm>
            <a:prstGeom prst="rect">
              <a:avLst/>
            </a:prstGeom>
            <a:solidFill>
              <a:srgbClr val="182D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3" name="Picture 22" descr="A black background with text and globe&#10;&#10;Description automatically generated">
              <a:extLst>
                <a:ext uri="{FF2B5EF4-FFF2-40B4-BE49-F238E27FC236}">
                  <a16:creationId xmlns:a16="http://schemas.microsoft.com/office/drawing/2014/main" id="{0659C6D2-FA4D-C4BF-2D4D-4D7A69A4760D}"/>
                </a:ext>
              </a:extLst>
            </p:cNvPr>
            <p:cNvPicPr>
              <a:picLocks noChangeAspect="1"/>
            </p:cNvPicPr>
            <p:nvPr/>
          </p:nvPicPr>
          <p:blipFill>
            <a:blip r:embed="rId3">
              <a:alphaModFix/>
              <a:lum bright="70000" contrast="-70000"/>
              <a:extLst>
                <a:ext uri="{BEBA8EAE-BF5A-486C-A8C5-ECC9F3942E4B}">
                  <a14:imgProps xmlns:a14="http://schemas.microsoft.com/office/drawing/2010/main">
                    <a14:imgLayer r:embed="rId4">
                      <a14:imgEffect>
                        <a14:colorTemperature colorTemp="53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1853804" y="9138285"/>
              <a:ext cx="1171671" cy="708861"/>
            </a:xfrm>
            <a:prstGeom prst="rect">
              <a:avLst/>
            </a:prstGeom>
          </p:spPr>
        </p:pic>
        <p:pic>
          <p:nvPicPr>
            <p:cNvPr id="24" name="Picture 4">
              <a:extLst>
                <a:ext uri="{FF2B5EF4-FFF2-40B4-BE49-F238E27FC236}">
                  <a16:creationId xmlns:a16="http://schemas.microsoft.com/office/drawing/2014/main" id="{6A364320-85CC-722D-024A-7694AD97A7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775" y="9092665"/>
              <a:ext cx="4171950" cy="800100"/>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TextBox 25">
            <a:extLst>
              <a:ext uri="{FF2B5EF4-FFF2-40B4-BE49-F238E27FC236}">
                <a16:creationId xmlns:a16="http://schemas.microsoft.com/office/drawing/2014/main" id="{26B6CF9D-1198-C317-A11A-ED8A52DAE4C6}"/>
              </a:ext>
            </a:extLst>
          </p:cNvPr>
          <p:cNvSpPr txBox="1"/>
          <p:nvPr/>
        </p:nvSpPr>
        <p:spPr>
          <a:xfrm>
            <a:off x="9157991" y="950641"/>
            <a:ext cx="3961433" cy="338554"/>
          </a:xfrm>
          <a:prstGeom prst="rect">
            <a:avLst/>
          </a:prstGeom>
          <a:noFill/>
        </p:spPr>
        <p:txBody>
          <a:bodyPr wrap="square">
            <a:spAutoFit/>
          </a:bodyPr>
          <a:lstStyle/>
          <a:p>
            <a:pPr marL="12699">
              <a:spcBef>
                <a:spcPts val="920"/>
              </a:spcBef>
            </a:pPr>
            <a:r>
              <a:rPr lang="en-US" sz="1600" b="1" i="0" dirty="0">
                <a:solidFill>
                  <a:srgbClr val="FFFFFF"/>
                </a:solidFill>
                <a:effectLst/>
              </a:rPr>
              <a:t>August 17-20, 2025</a:t>
            </a:r>
            <a:r>
              <a:rPr lang="en-US" sz="1600" b="1" dirty="0">
                <a:solidFill>
                  <a:srgbClr val="FFFFFF"/>
                </a:solidFill>
              </a:rPr>
              <a:t>   </a:t>
            </a:r>
            <a:r>
              <a:rPr lang="en-US" sz="1600" b="1" i="0" dirty="0">
                <a:solidFill>
                  <a:srgbClr val="FFFFFF"/>
                </a:solidFill>
                <a:effectLst/>
              </a:rPr>
              <a:t>|   Anaheim, CA, USA</a:t>
            </a:r>
            <a:endParaRPr lang="en-US" sz="1600" b="1" dirty="0">
              <a:solidFill>
                <a:schemeClr val="bg1"/>
              </a:solidFill>
              <a:cs typeface="Arial" panose="020B0604020202020204" pitchFamily="34" charset="0"/>
            </a:endParaRPr>
          </a:p>
        </p:txBody>
      </p:sp>
      <p:grpSp>
        <p:nvGrpSpPr>
          <p:cNvPr id="27" name="Group 26">
            <a:extLst>
              <a:ext uri="{FF2B5EF4-FFF2-40B4-BE49-F238E27FC236}">
                <a16:creationId xmlns:a16="http://schemas.microsoft.com/office/drawing/2014/main" id="{106CDCFA-D525-8C11-008C-604F7DDE27FB}"/>
              </a:ext>
            </a:extLst>
          </p:cNvPr>
          <p:cNvGrpSpPr/>
          <p:nvPr/>
        </p:nvGrpSpPr>
        <p:grpSpPr>
          <a:xfrm>
            <a:off x="-6875" y="8599928"/>
            <a:ext cx="13418076" cy="338554"/>
            <a:chOff x="291775" y="8490744"/>
            <a:chExt cx="12695069" cy="338554"/>
          </a:xfrm>
        </p:grpSpPr>
        <p:sp>
          <p:nvSpPr>
            <p:cNvPr id="28" name="Rectangle 27">
              <a:extLst>
                <a:ext uri="{FF2B5EF4-FFF2-40B4-BE49-F238E27FC236}">
                  <a16:creationId xmlns:a16="http://schemas.microsoft.com/office/drawing/2014/main" id="{46458E65-8A3A-6A84-B082-12C5A6DE3060}"/>
                </a:ext>
              </a:extLst>
            </p:cNvPr>
            <p:cNvSpPr/>
            <p:nvPr/>
          </p:nvSpPr>
          <p:spPr>
            <a:xfrm>
              <a:off x="291775" y="8521356"/>
              <a:ext cx="12695069" cy="248309"/>
            </a:xfrm>
            <a:prstGeom prst="rect">
              <a:avLst/>
            </a:prstGeom>
            <a:solidFill>
              <a:srgbClr val="5DAA9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8FD121DD-30FA-6F82-5FBA-1882C4C70527}"/>
                </a:ext>
              </a:extLst>
            </p:cNvPr>
            <p:cNvSpPr txBox="1"/>
            <p:nvPr/>
          </p:nvSpPr>
          <p:spPr>
            <a:xfrm>
              <a:off x="424356" y="8490744"/>
              <a:ext cx="9213606" cy="338554"/>
            </a:xfrm>
            <a:prstGeom prst="rect">
              <a:avLst/>
            </a:prstGeom>
            <a:noFill/>
          </p:spPr>
          <p:txBody>
            <a:bodyPr wrap="square">
              <a:spAutoFit/>
            </a:bodyPr>
            <a:lstStyle/>
            <a:p>
              <a:r>
                <a:rPr lang="en-US" sz="1600" b="1" spc="-5" dirty="0">
                  <a:solidFill>
                    <a:schemeClr val="bg1"/>
                  </a:solidFill>
                  <a:cs typeface="Arial" panose="020B0604020202020204" pitchFamily="34" charset="0"/>
                </a:rPr>
                <a:t>CONTACT: </a:t>
              </a:r>
              <a:r>
                <a:rPr lang="en-US" sz="1600" spc="-5" dirty="0">
                  <a:solidFill>
                    <a:schemeClr val="bg1"/>
                  </a:solidFill>
                  <a:cs typeface="Arial" panose="020B0604020202020204" pitchFamily="34" charset="0"/>
                </a:rPr>
                <a:t>ASME Sales (</a:t>
              </a:r>
              <a:r>
                <a:rPr lang="en-US" sz="1600" spc="-5" dirty="0">
                  <a:solidFill>
                    <a:schemeClr val="bg1"/>
                  </a:solidFill>
                  <a:cs typeface="Arial" panose="020B0604020202020204" pitchFamily="34" charset="0"/>
                  <a:hlinkClick r:id="rId6">
                    <a:extLst>
                      <a:ext uri="{A12FA001-AC4F-418D-AE19-62706E023703}">
                        <ahyp:hlinkClr xmlns:ahyp="http://schemas.microsoft.com/office/drawing/2018/hyperlinkcolor" val="tx"/>
                      </a:ext>
                    </a:extLst>
                  </a:hlinkClick>
                </a:rPr>
                <a:t>exhibits@asme.org</a:t>
              </a:r>
              <a:r>
                <a:rPr lang="en-US" sz="1600" spc="-5" dirty="0">
                  <a:solidFill>
                    <a:schemeClr val="bg1"/>
                  </a:solidFill>
                  <a:cs typeface="Arial" panose="020B0604020202020204" pitchFamily="34" charset="0"/>
                </a:rPr>
                <a:t>) </a:t>
              </a:r>
              <a:endParaRPr lang="en-US" sz="1600" dirty="0">
                <a:solidFill>
                  <a:schemeClr val="bg1"/>
                </a:solidFill>
              </a:endParaRPr>
            </a:p>
          </p:txBody>
        </p:sp>
      </p:grpSp>
      <p:sp>
        <p:nvSpPr>
          <p:cNvPr id="2" name="Rectangle 1">
            <a:extLst>
              <a:ext uri="{FF2B5EF4-FFF2-40B4-BE49-F238E27FC236}">
                <a16:creationId xmlns:a16="http://schemas.microsoft.com/office/drawing/2014/main" id="{3A9A5CA2-02A3-D7BB-B107-6FEE2FF96E6D}"/>
              </a:ext>
            </a:extLst>
          </p:cNvPr>
          <p:cNvSpPr/>
          <p:nvPr/>
        </p:nvSpPr>
        <p:spPr>
          <a:xfrm>
            <a:off x="291774" y="1922625"/>
            <a:ext cx="12633490" cy="530212"/>
          </a:xfrm>
          <a:prstGeom prst="rect">
            <a:avLst/>
          </a:prstGeom>
          <a:noFill/>
          <a:ln>
            <a:solidFill>
              <a:srgbClr val="18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6208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15187</TotalTime>
  <Words>899</Words>
  <Application>Microsoft Office PowerPoint</Application>
  <PresentationFormat>Custom</PresentationFormat>
  <Paragraphs>135</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Aptos Display</vt:lpstr>
      <vt:lpstr>Arial</vt:lpstr>
      <vt:lpstr>Arial Black</vt:lpstr>
      <vt:lpstr>proxima-nova</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Morrison</dc:creator>
  <cp:lastModifiedBy>Erica Ahmad</cp:lastModifiedBy>
  <cp:revision>62</cp:revision>
  <dcterms:created xsi:type="dcterms:W3CDTF">2024-01-02T18:19:12Z</dcterms:created>
  <dcterms:modified xsi:type="dcterms:W3CDTF">2024-10-25T20:01:05Z</dcterms:modified>
</cp:coreProperties>
</file>