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188200" cy="94488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2832">
          <p15:clr>
            <a:srgbClr val="A4A3A4"/>
          </p15:clr>
        </p15:guide>
        <p15:guide id="4" pos="13824">
          <p15:clr>
            <a:srgbClr val="A4A3A4"/>
          </p15:clr>
        </p15:guide>
        <p15:guide id="5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32A3C-747B-A54C-A6F8-68B5DB6E30C4}" v="20" dt="2024-12-13T20:55:20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>
      <p:cViewPr>
        <p:scale>
          <a:sx n="35" d="100"/>
          <a:sy n="35" d="100"/>
        </p:scale>
        <p:origin x="-48" y="-1624"/>
      </p:cViewPr>
      <p:guideLst>
        <p:guide orient="horz" pos="10368"/>
        <p:guide orient="horz" pos="336"/>
        <p:guide orient="horz" pos="2832"/>
        <p:guide pos="13824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g Guo" userId="2ffea224-c7e9-4a6e-98a6-f42edea13c22" providerId="ADAL" clId="{C2832A3C-747B-A54C-A6F8-68B5DB6E30C4}"/>
    <pc:docChg chg="custSel modSld">
      <pc:chgData name="Ping Guo" userId="2ffea224-c7e9-4a6e-98a6-f42edea13c22" providerId="ADAL" clId="{C2832A3C-747B-A54C-A6F8-68B5DB6E30C4}" dt="2024-12-13T20:56:29.040" v="69" actId="20577"/>
      <pc:docMkLst>
        <pc:docMk/>
      </pc:docMkLst>
      <pc:sldChg chg="delSp modSp mod">
        <pc:chgData name="Ping Guo" userId="2ffea224-c7e9-4a6e-98a6-f42edea13c22" providerId="ADAL" clId="{C2832A3C-747B-A54C-A6F8-68B5DB6E30C4}" dt="2024-12-13T20:56:29.040" v="69" actId="20577"/>
        <pc:sldMkLst>
          <pc:docMk/>
          <pc:sldMk cId="0" sldId="256"/>
        </pc:sldMkLst>
        <pc:spChg chg="del">
          <ac:chgData name="Ping Guo" userId="2ffea224-c7e9-4a6e-98a6-f42edea13c22" providerId="ADAL" clId="{C2832A3C-747B-A54C-A6F8-68B5DB6E30C4}" dt="2024-12-13T20:54:48.785" v="0" actId="478"/>
          <ac:spMkLst>
            <pc:docMk/>
            <pc:sldMk cId="0" sldId="256"/>
            <ac:spMk id="12" creationId="{79E841E5-135D-EDBF-B58D-E0FDD19E6AB2}"/>
          </ac:spMkLst>
        </pc:spChg>
        <pc:spChg chg="mod">
          <ac:chgData name="Ping Guo" userId="2ffea224-c7e9-4a6e-98a6-f42edea13c22" providerId="ADAL" clId="{C2832A3C-747B-A54C-A6F8-68B5DB6E30C4}" dt="2024-12-13T20:56:29.040" v="69" actId="20577"/>
          <ac:spMkLst>
            <pc:docMk/>
            <pc:sldMk cId="0" sldId="256"/>
            <ac:spMk id="2055" creationId="{27A02132-952B-CE5B-5A4B-CDE1AE4292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4B70B-C00D-5DEC-CF78-FAAC6A1F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173F-9C9A-DD4C-AEC4-29F80CB9BC7B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6F78F-9C45-69F6-FD2F-298349DD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5AAED-100A-150D-D870-87EDB2C9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95540-D2E8-C146-BB9D-3858067F1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3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F466-C652-5320-A051-D952F63C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BBD0-A243-6644-B202-1BAB2FB21A6F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95BCE-4F5D-0E70-D38C-622AD064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F6A2F-AAD9-4B8D-62C9-C4C15ABC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E851-576C-074A-83DB-5F0AC13EC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19103-EAC9-2A94-D900-80F38087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C77E-B6B7-1F4C-BBB9-532C94FC7E97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BEAD-5D68-F6F4-F95E-74B56D9A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8766B-128C-3B79-E231-041E1BD7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F5CCD-5D7D-4D43-8178-FA6D28498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21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A8595-D628-64E1-9DF3-4405A2B9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DE4C-7CE7-374C-944D-40A4547EDFA7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1BA4B-5C73-8881-EF80-43CE9AC8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6FC50-4BCF-4824-5F21-C1DCF6B9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C971-0565-3348-89C8-C72DFEF92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82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1A943-1F5A-FB2D-9D9E-BBC953B4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B12F2-DD28-DB4A-A7B9-11DB40612B1F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9F844-F401-7447-0C3E-9046FFDB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EA387-7DAA-06E0-297A-0854249D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36B3A-E81B-7A4C-A011-8E1A6D7BA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29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C320D-2C48-E95C-A06C-C1058520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529DF-CFFA-7A44-898A-B8DF3223A4FD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E79E3A-1137-C515-6E16-F985E8AC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2C5429-5465-DF1F-9FC7-9974063A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4DAB3-E2B4-0D46-A309-0FEA0F0A5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7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A327BE-098A-06E2-C6A7-4F533800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D8D6-7436-3648-A8B9-B4FD5D328619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0AE2AD-9D70-78C0-9154-E2DEB5E1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F2F31A-A476-2444-4403-61A0091E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C651-7B04-9B47-A032-85EB1DC3B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95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BDAB1D-238D-2A18-E917-3DD64A4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5FAA-610A-2F42-94A9-3061F99C3800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A8642C7-32FB-8CFA-3BFA-0C9E8085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077D35-2FE3-45B7-0A1A-F1E1EFC7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F3483-8262-4749-BCEB-9D3E1E9A76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5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116D32F-4C25-FF6E-9738-A1267C3F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B001-2C74-4D46-8E09-EA774046216F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B13D4-CF8B-873C-043C-AFB868A8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598B69-1B87-888F-3F7D-E19F3784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53F8E-2113-0C44-BE45-A4C07B6A6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85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3CF8C2-4377-53A3-9000-DF4FA14A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463F5-50C9-4747-8A80-8BAA5D90C1C7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FB2E0D-DDE1-8FF1-7115-06A2BC21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6A2B74-C383-B94B-00C1-448FD7F3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F3937-13C9-A540-95A4-7CF6E9584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92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45F5DD-8581-D149-03B7-6EC96597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B46E-6B00-0944-AA15-EDBE0CDFBE31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50158E-5052-DC4A-A13B-A2836FC3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2430F8-1A24-FA04-7362-7DC72195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EE675-032A-8F40-BF4C-B940D61FF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66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7CA5C7-21C1-A9CE-925C-8806BD6A9A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73B1787-7509-4B5F-81E9-89D17F99DD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BBE2-BAB6-4D38-A5EA-989372A25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162ED0-79FB-434D-BB78-46F0557C048E}" type="datetimeFigureOut">
              <a:rPr lang="en-US" altLang="en-US"/>
              <a:pPr>
                <a:defRPr/>
              </a:pPr>
              <a:t>12/13/24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F34E-A7EF-4813-87D0-CC3BF4F93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788C-E944-476D-A663-EB2F8992A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168701C-F7C4-7043-ACEC-ED2BE1B7E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olboxhelp@asme.org" TargetMode="External"/><Relationship Id="rId2" Type="http://schemas.openxmlformats.org/officeDocument/2006/relationships/hyperlink" Target="mailto:ping.guo@northwester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>
            <a:extLst>
              <a:ext uri="{FF2B5EF4-FFF2-40B4-BE49-F238E27FC236}">
                <a16:creationId xmlns:a16="http://schemas.microsoft.com/office/drawing/2014/main" id="{8091BDCA-8CDC-4A1A-8940-71F1F287E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3276600"/>
            <a:ext cx="3950335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cap="small" dirty="0">
                <a:latin typeface="Arial" charset="0"/>
                <a:ea typeface="+mj-ea"/>
                <a:cs typeface="Arial" charset="0"/>
              </a:rPr>
              <a:t>Title of Poster Arial 88 pt Centered on Poster Small Caps</a:t>
            </a:r>
          </a:p>
        </p:txBody>
      </p:sp>
      <p:sp>
        <p:nvSpPr>
          <p:cNvPr id="2051" name="Content Placeholder 6">
            <a:extLst>
              <a:ext uri="{FF2B5EF4-FFF2-40B4-BE49-F238E27FC236}">
                <a16:creationId xmlns:a16="http://schemas.microsoft.com/office/drawing/2014/main" id="{D33DB667-39EB-1EEA-2FC1-42ED5C67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781800"/>
            <a:ext cx="14630400" cy="24844375"/>
          </a:xfrm>
          <a:ln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Text Box 1  16 inches wide ½ inch from left edge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HEADERS IN BOLD ARIAL 32 PT FONT SMALL CAPS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possible header sections (but author will select based on research)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INTRODUCTION (OR BACKGROUND)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RESULTS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DISCUSSION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CONCLUSIONS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REFERENCES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ACKNOWLEDGMENTS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Body text in Arial 28 point font, upper and lower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text fully justified</a:t>
            </a: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tabLst>
                <a:tab pos="1731963" algn="l"/>
              </a:tabLst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8">
            <a:extLst>
              <a:ext uri="{FF2B5EF4-FFF2-40B4-BE49-F238E27FC236}">
                <a16:creationId xmlns:a16="http://schemas.microsoft.com/office/drawing/2014/main" id="{0BCBE334-0184-47AB-BA42-ED3AFAA75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4800" y="9753600"/>
            <a:ext cx="12801600" cy="9078913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charset="0"/>
                <a:ea typeface="+mn-ea"/>
                <a:cs typeface="Arial" charset="0"/>
              </a:rPr>
              <a:t>Abstract box centered on poster</a:t>
            </a:r>
          </a:p>
          <a:p>
            <a:pPr eaLnBrk="1" hangingPunct="1">
              <a:defRPr/>
            </a:pPr>
            <a:endParaRPr lang="en-US" sz="3200" b="1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Abstract: in bold Arial 32 pt font Small Caps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200 words max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</a:t>
            </a:r>
          </a:p>
          <a:p>
            <a:pPr algn="just" eaLnBrk="1" hangingPunct="1"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Adjust the box size to fit around the text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3" name="TextBox 13">
            <a:extLst>
              <a:ext uri="{FF2B5EF4-FFF2-40B4-BE49-F238E27FC236}">
                <a16:creationId xmlns:a16="http://schemas.microsoft.com/office/drawing/2014/main" id="{D9A5F0C7-E285-901C-05F6-E77B06BFFA71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7373600" y="5334000"/>
            <a:ext cx="9144000" cy="4000500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b="1"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400" b="1">
                <a:cs typeface="Arial" panose="020B0604020202020204" pitchFamily="34" charset="0"/>
              </a:rPr>
              <a:t>Author box centered on poster</a:t>
            </a:r>
          </a:p>
          <a:p>
            <a:pPr algn="ctr" eaLnBrk="1" hangingPunct="1"/>
            <a:r>
              <a:rPr lang="en-US" altLang="en-US" sz="4400" b="1">
                <a:cs typeface="Arial" panose="020B0604020202020204" pitchFamily="34" charset="0"/>
              </a:rPr>
              <a:t>Author Arial 44 pt bold centered</a:t>
            </a:r>
          </a:p>
          <a:p>
            <a:pPr algn="ctr" eaLnBrk="1" hangingPunct="1"/>
            <a:r>
              <a:rPr lang="en-US" altLang="en-US" sz="4000" i="1">
                <a:cs typeface="Arial" panose="020B0604020202020204" pitchFamily="34" charset="0"/>
              </a:rPr>
              <a:t>Affiliations Arial 40 pt italics centered</a:t>
            </a:r>
          </a:p>
          <a:p>
            <a:pPr algn="ctr" eaLnBrk="1" hangingPunct="1"/>
            <a:r>
              <a:rPr lang="en-US" altLang="en-US" sz="4000">
                <a:cs typeface="Arial" panose="020B0604020202020204" pitchFamily="34" charset="0"/>
              </a:rPr>
              <a:t>Upper and lower case</a:t>
            </a:r>
          </a:p>
          <a:p>
            <a:pPr algn="ctr" eaLnBrk="1" hangingPunct="1"/>
            <a:r>
              <a:rPr lang="en-US" altLang="en-US" sz="4000">
                <a:cs typeface="Arial" panose="020B0604020202020204" pitchFamily="34" charset="0"/>
              </a:rPr>
              <a:t>email address</a:t>
            </a:r>
            <a:br>
              <a:rPr lang="en-US" altLang="en-US" sz="4000">
                <a:cs typeface="Arial" panose="020B0604020202020204" pitchFamily="34" charset="0"/>
              </a:rPr>
            </a:b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13317" name="Rounded Rectangle 14">
            <a:extLst>
              <a:ext uri="{FF2B5EF4-FFF2-40B4-BE49-F238E27FC236}">
                <a16:creationId xmlns:a16="http://schemas.microsoft.com/office/drawing/2014/main" id="{8426E763-872D-4FD9-A048-5639C823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42976800" cy="152400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254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2055" name="Content Placeholder 6">
            <a:extLst>
              <a:ext uri="{FF2B5EF4-FFF2-40B4-BE49-F238E27FC236}">
                <a16:creationId xmlns:a16="http://schemas.microsoft.com/office/drawing/2014/main" id="{27A02132-952B-CE5B-5A4B-CDE1AE4292B1}"/>
              </a:ext>
            </a:extLst>
          </p:cNvPr>
          <p:cNvSpPr txBox="1">
            <a:spLocks/>
          </p:cNvSpPr>
          <p:nvPr/>
        </p:nvSpPr>
        <p:spPr bwMode="auto">
          <a:xfrm>
            <a:off x="28803600" y="6781800"/>
            <a:ext cx="14630400" cy="248412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Text box 3  16 inches wide ½ inch from right edge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algn="just" eaLnBrk="1" hangingPunct="1"/>
            <a:endParaRPr lang="en-US" altLang="en-US" sz="3200" dirty="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200" b="1" dirty="0">
                <a:cs typeface="Arial" panose="020B0604020202020204" pitchFamily="34" charset="0"/>
              </a:rPr>
              <a:t>HEADERS IN BOLD ARIAL 32 PT FONT SMALL CAPS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Body text in Arial 28 point font, upper and lower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2800" dirty="0"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All text fully justified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POSTER SUBMISSION for REVIEW: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Save as a PDF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Make sure that the PDF file size does not exceed 15 MB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b="1" dirty="0">
                <a:cs typeface="Arial" panose="020B0604020202020204" pitchFamily="34" charset="0"/>
              </a:rPr>
              <a:t>Submit the posters through the ASME conference webtool (and not via email to organizers or ASME staff)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E-mail  Prof. Ping Guo (</a:t>
            </a:r>
            <a:r>
              <a:rPr lang="en-US" altLang="en-US" sz="3200" dirty="0" err="1">
                <a:cs typeface="Arial" panose="020B0604020202020204" pitchFamily="34" charset="0"/>
                <a:hlinkClick r:id="rId2"/>
              </a:rPr>
              <a:t>ping.guo@northwestern.edu</a:t>
            </a:r>
            <a:r>
              <a:rPr lang="en-US" altLang="en-US" sz="3200" dirty="0">
                <a:cs typeface="Arial" panose="020B0604020202020204" pitchFamily="34" charset="0"/>
              </a:rPr>
              <a:t>) with any questions about the poster layout or content. Please use “MSEC 2025 Poster Question” in the title of your email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Email </a:t>
            </a:r>
            <a:r>
              <a:rPr lang="en-US" altLang="en-US" sz="3200" dirty="0">
                <a:cs typeface="Arial" panose="020B0604020202020204" pitchFamily="34" charset="0"/>
                <a:hlinkClick r:id="rId3"/>
              </a:rPr>
              <a:t>toolboxhelp@asme.org</a:t>
            </a:r>
            <a:r>
              <a:rPr lang="en-US" altLang="en-US" sz="3200" dirty="0">
                <a:cs typeface="Arial" panose="020B0604020202020204" pitchFamily="34" charset="0"/>
              </a:rPr>
              <a:t> with any questions about the submissions process.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b="1" dirty="0">
                <a:cs typeface="Arial" panose="020B0604020202020204" pitchFamily="34" charset="0"/>
              </a:rPr>
              <a:t>Posters must be submitted by March 3, 2025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Authors will be notified by </a:t>
            </a:r>
            <a:r>
              <a:rPr lang="en-US" altLang="en-US" sz="3200" b="1" dirty="0">
                <a:cs typeface="Arial" panose="020B0604020202020204" pitchFamily="34" charset="0"/>
              </a:rPr>
              <a:t>March 17, 2025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You may submit a poster for review even if you did not submit a poster abstract in November 2023.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3200" dirty="0">
                <a:cs typeface="Arial" panose="020B0604020202020204" pitchFamily="34" charset="0"/>
              </a:rPr>
              <a:t>If poster is accepted, presenter should be registered by </a:t>
            </a:r>
            <a:r>
              <a:rPr lang="en-US" altLang="en-US" sz="3200">
                <a:cs typeface="Arial" panose="020B0604020202020204" pitchFamily="34" charset="0"/>
              </a:rPr>
              <a:t>March 31, </a:t>
            </a:r>
            <a:r>
              <a:rPr lang="en-US" altLang="en-US" sz="3200" dirty="0">
                <a:cs typeface="Arial" panose="020B0604020202020204" pitchFamily="34" charset="0"/>
              </a:rPr>
              <a:t>2025</a:t>
            </a:r>
            <a:r>
              <a:rPr lang="en-US" altLang="en-US" sz="3200" dirty="0"/>
              <a:t>, to prevent the poster (and abstract) from being withdrawn from the conference.</a:t>
            </a:r>
            <a:r>
              <a:rPr lang="en-US" altLang="en-US" sz="3200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ACKNOWLEDGE source(s) of funding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Do not forget to include the grant number(s) if the work was funded by national funding agency.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cs typeface="Arial" panose="020B0604020202020204" pitchFamily="34" charset="0"/>
            </a:endParaRP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9E2AB54B-2AD8-4E19-8DC2-66E83F2B2A8F}"/>
              </a:ext>
            </a:extLst>
          </p:cNvPr>
          <p:cNvSpPr txBox="1">
            <a:spLocks/>
          </p:cNvSpPr>
          <p:nvPr/>
        </p:nvSpPr>
        <p:spPr>
          <a:xfrm>
            <a:off x="15544800" y="18669000"/>
            <a:ext cx="12801600" cy="12954000"/>
          </a:xfrm>
          <a:prstGeom prst="rect">
            <a:avLst/>
          </a:prstGeom>
          <a:noFill/>
          <a:ln>
            <a:solidFill>
              <a:schemeClr val="accent1">
                <a:alpha val="10000"/>
              </a:schemeClr>
            </a:solidFill>
          </a:ln>
        </p:spPr>
        <p:txBody>
          <a:bodyPr lIns="438912" tIns="219456" rIns="438912" bIns="219456"/>
          <a:lstStyle/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ea typeface="+mn-ea"/>
                <a:cs typeface="Arial" pitchFamily="34" charset="0"/>
              </a:rPr>
              <a:t>Text box 2 centered on poster</a:t>
            </a: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algn="just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Headers in bold Arial 32 pt Font Small Caps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font, upper and lower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ea typeface="+mn-ea"/>
              <a:cs typeface="Arial" pitchFamily="34" charset="0"/>
            </a:endParaRPr>
          </a:p>
          <a:p>
            <a:pPr marL="1645920" indent="-1645920" defTabSz="438912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ea typeface="+mn-ea"/>
              <a:cs typeface="Arial" pitchFamily="34" charset="0"/>
            </a:endParaRPr>
          </a:p>
        </p:txBody>
      </p:sp>
      <p:sp>
        <p:nvSpPr>
          <p:cNvPr id="2057" name="TextBox 2">
            <a:extLst>
              <a:ext uri="{FF2B5EF4-FFF2-40B4-BE49-F238E27FC236}">
                <a16:creationId xmlns:a16="http://schemas.microsoft.com/office/drawing/2014/main" id="{C1F0A208-7CB2-D35C-F062-32849480D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3800" y="533400"/>
            <a:ext cx="1627505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8000" b="1" dirty="0"/>
              <a:t>Company, Univ and lab logos</a:t>
            </a:r>
          </a:p>
          <a:p>
            <a:pPr algn="r"/>
            <a:endParaRPr lang="en-US" altLang="en-US" sz="2800" b="1" dirty="0"/>
          </a:p>
          <a:p>
            <a:pPr algn="r"/>
            <a:r>
              <a:rPr lang="en-US" altLang="en-US" sz="2800" b="1" dirty="0"/>
              <a:t>Add NSF or other funding agency logo (to the right) </a:t>
            </a:r>
            <a:r>
              <a:rPr lang="en-US" altLang="en-US" sz="2800" b="1" dirty="0">
                <a:sym typeface="Wingdings" pitchFamily="2" charset="2"/>
              </a:rPr>
              <a:t></a:t>
            </a:r>
            <a:endParaRPr lang="en-US" altLang="en-US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4924AE-4EBB-9FC0-3580-A70A4AD745A8}"/>
              </a:ext>
            </a:extLst>
          </p:cNvPr>
          <p:cNvSpPr/>
          <p:nvPr/>
        </p:nvSpPr>
        <p:spPr>
          <a:xfrm>
            <a:off x="1" y="152400"/>
            <a:ext cx="26060400" cy="2970212"/>
          </a:xfrm>
          <a:prstGeom prst="rect">
            <a:avLst/>
          </a:prstGeom>
          <a:solidFill>
            <a:srgbClr val="2919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logo with orange paw print&#10;&#10;Description automatically generated">
            <a:extLst>
              <a:ext uri="{FF2B5EF4-FFF2-40B4-BE49-F238E27FC236}">
                <a16:creationId xmlns:a16="http://schemas.microsoft.com/office/drawing/2014/main" id="{6C0AC474-5790-BCAD-79BC-98DF120965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-457200"/>
            <a:ext cx="8779973" cy="43899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538287-C0DE-9FA7-3CB1-254BBB17F418}"/>
              </a:ext>
            </a:extLst>
          </p:cNvPr>
          <p:cNvSpPr txBox="1"/>
          <p:nvPr/>
        </p:nvSpPr>
        <p:spPr>
          <a:xfrm>
            <a:off x="10151574" y="304800"/>
            <a:ext cx="153754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Georgia" panose="02040502050405020303" pitchFamily="18" charset="0"/>
              </a:rPr>
              <a:t>MSEC 2025 | NAMRC 53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08394B-7D4D-1BDE-4308-8A68513D5B7B}"/>
              </a:ext>
            </a:extLst>
          </p:cNvPr>
          <p:cNvSpPr txBox="1"/>
          <p:nvPr/>
        </p:nvSpPr>
        <p:spPr>
          <a:xfrm>
            <a:off x="10591800" y="1972270"/>
            <a:ext cx="14630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Georgia" panose="02040502050405020303" pitchFamily="18" charset="0"/>
              </a:rPr>
              <a:t>June 23-27, 2025, Greenville, South Carolina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485</Words>
  <Application>Microsoft Macintosh PowerPoint</Application>
  <PresentationFormat>Custom</PresentationFormat>
  <Paragraphs>138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Title of Poster Arial 88 pt Centered on Poster Small Caps</vt:lpstr>
    </vt:vector>
  </TitlesOfParts>
  <Manager/>
  <Company>University of Wisconsin-Madison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MSEC 2019 - Poster Template</dc:title>
  <dc:subject/>
  <dc:creator>MSEC</dc:creator>
  <cp:keywords/>
  <dc:description/>
  <cp:lastModifiedBy>Ping Guo</cp:lastModifiedBy>
  <cp:revision>76</cp:revision>
  <cp:lastPrinted>2023-01-30T21:19:20Z</cp:lastPrinted>
  <dcterms:created xsi:type="dcterms:W3CDTF">2008-05-30T19:02:25Z</dcterms:created>
  <dcterms:modified xsi:type="dcterms:W3CDTF">2024-12-13T20:56:33Z</dcterms:modified>
  <cp:category/>
</cp:coreProperties>
</file>