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7188200" cy="9448800"/>
  <p:defaultTextStyle>
    <a:defPPr>
      <a:defRPr lang="en-US"/>
    </a:defPPr>
    <a:lvl1pPr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2193925" indent="-1736725"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4387850" indent="-3473450"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6583363" indent="-5211763"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8777288" indent="-6948488" algn="l" defTabSz="4387850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orient="horz" pos="336">
          <p15:clr>
            <a:srgbClr val="A4A3A4"/>
          </p15:clr>
        </p15:guide>
        <p15:guide id="3" orient="horz" pos="2832">
          <p15:clr>
            <a:srgbClr val="A4A3A4"/>
          </p15:clr>
        </p15:guide>
        <p15:guide id="4" pos="13824">
          <p15:clr>
            <a:srgbClr val="A4A3A4"/>
          </p15:clr>
        </p15:guide>
        <p15:guide id="5" pos="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19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832A3C-747B-A54C-A6F8-68B5DB6E30C4}" v="20" dt="2024-12-13T20:55:20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94"/>
  </p:normalViewPr>
  <p:slideViewPr>
    <p:cSldViewPr>
      <p:cViewPr>
        <p:scale>
          <a:sx n="35" d="100"/>
          <a:sy n="35" d="100"/>
        </p:scale>
        <p:origin x="-48" y="-1624"/>
      </p:cViewPr>
      <p:guideLst>
        <p:guide orient="horz" pos="10368"/>
        <p:guide orient="horz" pos="336"/>
        <p:guide orient="horz" pos="2832"/>
        <p:guide pos="13824"/>
        <p:guide pos="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ng Guo" userId="2ffea224-c7e9-4a6e-98a6-f42edea13c22" providerId="ADAL" clId="{C2832A3C-747B-A54C-A6F8-68B5DB6E30C4}"/>
    <pc:docChg chg="custSel modSld">
      <pc:chgData name="Ping Guo" userId="2ffea224-c7e9-4a6e-98a6-f42edea13c22" providerId="ADAL" clId="{C2832A3C-747B-A54C-A6F8-68B5DB6E30C4}" dt="2024-12-13T20:56:29.040" v="69" actId="20577"/>
      <pc:docMkLst>
        <pc:docMk/>
      </pc:docMkLst>
      <pc:sldChg chg="delSp modSp mod">
        <pc:chgData name="Ping Guo" userId="2ffea224-c7e9-4a6e-98a6-f42edea13c22" providerId="ADAL" clId="{C2832A3C-747B-A54C-A6F8-68B5DB6E30C4}" dt="2024-12-13T20:56:29.040" v="69" actId="20577"/>
        <pc:sldMkLst>
          <pc:docMk/>
          <pc:sldMk cId="0" sldId="256"/>
        </pc:sldMkLst>
        <pc:spChg chg="del">
          <ac:chgData name="Ping Guo" userId="2ffea224-c7e9-4a6e-98a6-f42edea13c22" providerId="ADAL" clId="{C2832A3C-747B-A54C-A6F8-68B5DB6E30C4}" dt="2024-12-13T20:54:48.785" v="0" actId="478"/>
          <ac:spMkLst>
            <pc:docMk/>
            <pc:sldMk cId="0" sldId="256"/>
            <ac:spMk id="12" creationId="{79E841E5-135D-EDBF-B58D-E0FDD19E6AB2}"/>
          </ac:spMkLst>
        </pc:spChg>
        <pc:spChg chg="mod">
          <ac:chgData name="Ping Guo" userId="2ffea224-c7e9-4a6e-98a6-f42edea13c22" providerId="ADAL" clId="{C2832A3C-747B-A54C-A6F8-68B5DB6E30C4}" dt="2024-12-13T20:56:29.040" v="69" actId="20577"/>
          <ac:spMkLst>
            <pc:docMk/>
            <pc:sldMk cId="0" sldId="256"/>
            <ac:spMk id="2055" creationId="{27A02132-952B-CE5B-5A4B-CDE1AE4292B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4B70B-C00D-5DEC-CF78-FAAC6A1FF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C173F-9C9A-DD4C-AEC4-29F80CB9BC7B}" type="datetimeFigureOut">
              <a:rPr lang="en-US" altLang="en-US"/>
              <a:pPr>
                <a:defRPr/>
              </a:pPr>
              <a:t>12/13/24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6F78F-9C45-69F6-FD2F-298349DDA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5AAED-100A-150D-D870-87EDB2C9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95540-D2E8-C146-BB9D-3858067F1A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32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F466-C652-5320-A051-D952F63C7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CBBD0-A243-6644-B202-1BAB2FB21A6F}" type="datetimeFigureOut">
              <a:rPr lang="en-US" altLang="en-US"/>
              <a:pPr>
                <a:defRPr/>
              </a:pPr>
              <a:t>12/13/24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95BCE-4F5D-0E70-D38C-622AD064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F6A2F-AAD9-4B8D-62C9-C4C15ABCC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6E851-576C-074A-83DB-5F0AC13EC5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0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19103-EAC9-2A94-D900-80F380876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C77E-B6B7-1F4C-BBB9-532C94FC7E97}" type="datetimeFigureOut">
              <a:rPr lang="en-US" altLang="en-US"/>
              <a:pPr>
                <a:defRPr/>
              </a:pPr>
              <a:t>12/13/24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6BEAD-5D68-F6F4-F95E-74B56D9AF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8766B-128C-3B79-E231-041E1BD79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F5CCD-5D7D-4D43-8178-FA6D28498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4218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A8595-D628-64E1-9DF3-4405A2B9D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7DE4C-7CE7-374C-944D-40A4547EDFA7}" type="datetimeFigureOut">
              <a:rPr lang="en-US" altLang="en-US"/>
              <a:pPr>
                <a:defRPr/>
              </a:pPr>
              <a:t>12/13/24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1BA4B-5C73-8881-EF80-43CE9AC8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6FC50-4BCF-4824-5F21-C1DCF6B98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4C971-0565-3348-89C8-C72DFEF929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82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1A943-1F5A-FB2D-9D9E-BBC953B4C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B12F2-DD28-DB4A-A7B9-11DB40612B1F}" type="datetimeFigureOut">
              <a:rPr lang="en-US" altLang="en-US"/>
              <a:pPr>
                <a:defRPr/>
              </a:pPr>
              <a:t>12/13/24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9F844-F401-7447-0C3E-9046FFDB4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EA387-7DAA-06E0-297A-0854249DF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36B3A-E81B-7A4C-A011-8E1A6D7BA9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729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FC320D-2C48-E95C-A06C-C10585207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529DF-CFFA-7A44-898A-B8DF3223A4FD}" type="datetimeFigureOut">
              <a:rPr lang="en-US" altLang="en-US"/>
              <a:pPr>
                <a:defRPr/>
              </a:pPr>
              <a:t>12/13/24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E79E3A-1137-C515-6E16-F985E8AC5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F2C5429-5465-DF1F-9FC7-9974063AC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E4DAB3-E2B4-0D46-A309-0FEA0F0A51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774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5A327BE-098A-06E2-C6A7-4F5338005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CD8D6-7436-3648-A8B9-B4FD5D328619}" type="datetimeFigureOut">
              <a:rPr lang="en-US" altLang="en-US"/>
              <a:pPr>
                <a:defRPr/>
              </a:pPr>
              <a:t>12/13/24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00AE2AD-9D70-78C0-9154-E2DEB5E18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1F2F31A-A476-2444-4403-61A0091E4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BC651-7B04-9B47-A032-85EB1DC3B2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95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BDAB1D-238D-2A18-E917-3DD64A4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F5FAA-610A-2F42-94A9-3061F99C3800}" type="datetimeFigureOut">
              <a:rPr lang="en-US" altLang="en-US"/>
              <a:pPr>
                <a:defRPr/>
              </a:pPr>
              <a:t>12/13/24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A8642C7-32FB-8CFA-3BFA-0C9E80857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9077D35-2FE3-45B7-0A1A-F1E1EFC76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F3483-8262-4749-BCEB-9D3E1E9A76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51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116D32F-4C25-FF6E-9738-A1267C3F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9B001-2C74-4D46-8E09-EA774046216F}" type="datetimeFigureOut">
              <a:rPr lang="en-US" altLang="en-US"/>
              <a:pPr>
                <a:defRPr/>
              </a:pPr>
              <a:t>12/13/24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25B13D4-CF8B-873C-043C-AFB868A81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1598B69-1B87-888F-3F7D-E19F3784E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53F8E-2113-0C44-BE45-A4C07B6A69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85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13CF8C2-4377-53A3-9000-DF4FA14AE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463F5-50C9-4747-8A80-8BAA5D90C1C7}" type="datetimeFigureOut">
              <a:rPr lang="en-US" altLang="en-US"/>
              <a:pPr>
                <a:defRPr/>
              </a:pPr>
              <a:t>12/13/24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FB2E0D-DDE1-8FF1-7115-06A2BC212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6A2B74-C383-B94B-00C1-448FD7F3C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F3937-13C9-A540-95A4-7CF6E95844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792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745F5DD-8581-D149-03B7-6EC965971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6B46E-6B00-0944-AA15-EDBE0CDFBE31}" type="datetimeFigureOut">
              <a:rPr lang="en-US" altLang="en-US"/>
              <a:pPr>
                <a:defRPr/>
              </a:pPr>
              <a:t>12/13/24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950158E-5052-DC4A-A13B-A2836FC3F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2430F8-1A24-FA04-7362-7DC72195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EE675-032A-8F40-BF4C-B940D61FF3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9665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97CA5C7-21C1-A9CE-925C-8806BD6A9A8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193925" y="1317625"/>
            <a:ext cx="395033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73B1787-7509-4B5F-81E9-89D17F99DD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193925" y="7680325"/>
            <a:ext cx="39503350" cy="2172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4BBE2-BAB6-4D38-A5EA-989372A251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193925" y="30510163"/>
            <a:ext cx="10242550" cy="1752600"/>
          </a:xfrm>
          <a:prstGeom prst="rect">
            <a:avLst/>
          </a:prstGeom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8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4162ED0-79FB-434D-BB78-46F0557C048E}" type="datetimeFigureOut">
              <a:rPr lang="en-US" altLang="en-US"/>
              <a:pPr>
                <a:defRPr/>
              </a:pPr>
              <a:t>12/13/24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CF34E-A7EF-4813-87D0-CC3BF4F93D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95525" y="30510163"/>
            <a:ext cx="1390015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 defTabSz="4389120" eaLnBrk="1" fontAlgn="auto" hangingPunct="1">
              <a:spcBef>
                <a:spcPts val="0"/>
              </a:spcBef>
              <a:spcAft>
                <a:spcPts val="0"/>
              </a:spcAft>
              <a:defRPr sz="5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C788C-E944-476D-A663-EB2F8992A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1454725" y="30510163"/>
            <a:ext cx="10242550" cy="1752600"/>
          </a:xfrm>
          <a:prstGeom prst="rect">
            <a:avLst/>
          </a:prstGeom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8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168701C-F7C4-7043-ACEC-ED2BE1B7E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7850" rtl="0" eaLnBrk="0" fontAlgn="base" hangingPunct="0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2pPr>
      <a:lvl3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3pPr>
      <a:lvl4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4pPr>
      <a:lvl5pPr algn="ctr" defTabSz="4387850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5pPr>
      <a:lvl6pPr marL="4572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6pPr>
      <a:lvl7pPr marL="9144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7pPr>
      <a:lvl8pPr marL="13716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8pPr>
      <a:lvl9pPr marL="1828800" algn="ctr" defTabSz="4387850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34" charset="0"/>
        </a:defRPr>
      </a:lvl9pPr>
    </p:titleStyle>
    <p:bodyStyle>
      <a:lvl1pPr marL="1644650" indent="-1644650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3565525" indent="-1371600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5486400" indent="-1096963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5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7680325" indent="-1096963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9874250" indent="-1096963" algn="l" defTabSz="43878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oolboxhelp@asme.org" TargetMode="External"/><Relationship Id="rId2" Type="http://schemas.openxmlformats.org/officeDocument/2006/relationships/hyperlink" Target="mailto:ping.guo@northwestern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>
            <a:extLst>
              <a:ext uri="{FF2B5EF4-FFF2-40B4-BE49-F238E27FC236}">
                <a16:creationId xmlns:a16="http://schemas.microsoft.com/office/drawing/2014/main" id="{8091BDCA-8CDC-4A1A-8940-71F1F287E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3925" y="3276600"/>
            <a:ext cx="3950335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sz="8800" cap="small" dirty="0">
                <a:latin typeface="Arial" charset="0"/>
                <a:ea typeface="+mj-ea"/>
                <a:cs typeface="Arial" charset="0"/>
              </a:rPr>
              <a:t>Title of Poster Arial 88 pt Centered on Poster Small Caps</a:t>
            </a:r>
          </a:p>
        </p:txBody>
      </p:sp>
      <p:sp>
        <p:nvSpPr>
          <p:cNvPr id="2051" name="Content Placeholder 6">
            <a:extLst>
              <a:ext uri="{FF2B5EF4-FFF2-40B4-BE49-F238E27FC236}">
                <a16:creationId xmlns:a16="http://schemas.microsoft.com/office/drawing/2014/main" id="{D33DB667-39EB-1EEA-2FC1-42ED5C673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781800"/>
            <a:ext cx="14630400" cy="24844375"/>
          </a:xfrm>
          <a:ln>
            <a:solidFill>
              <a:schemeClr val="accent1">
                <a:alpha val="10196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Text Box 1  16 inches wide ½ inch from left edge</a:t>
            </a: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HEADERS IN BOLD ARIAL 32 PT FONT SMALL CAPS</a:t>
            </a: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possible header sections (but author will select based on research)</a:t>
            </a: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	INTRODUCTION (OR BACKGROUND)</a:t>
            </a: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	RESULTS</a:t>
            </a: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	DISCUSSION</a:t>
            </a: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	CONCLUSIONS</a:t>
            </a: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	REFERENCES</a:t>
            </a: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	ACKNOWLEDGMENTS</a:t>
            </a: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Body text in Arial 28 point font, upper and lower</a:t>
            </a: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algn="just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All text fully justified</a:t>
            </a: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Figures, tables and other graphics should be inserted within the confines of the text box areas shown</a:t>
            </a: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buFont typeface="Arial" panose="020B0604020202020204" pitchFamily="34" charset="0"/>
              <a:buNone/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indent="-722313" eaLnBrk="1" hangingPunct="1">
              <a:tabLst>
                <a:tab pos="1731963" algn="l"/>
              </a:tabLst>
            </a:pP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4" name="TextBox 8">
            <a:extLst>
              <a:ext uri="{FF2B5EF4-FFF2-40B4-BE49-F238E27FC236}">
                <a16:creationId xmlns:a16="http://schemas.microsoft.com/office/drawing/2014/main" id="{0BCBE334-0184-47AB-BA42-ED3AFAA75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44800" y="9753600"/>
            <a:ext cx="12801600" cy="9078913"/>
          </a:xfrm>
          <a:prstGeom prst="rect">
            <a:avLst/>
          </a:prstGeom>
          <a:noFill/>
          <a:ln w="9525">
            <a:solidFill>
              <a:schemeClr val="tx1">
                <a:alpha val="50195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latin typeface="Arial" charset="0"/>
                <a:ea typeface="+mn-ea"/>
                <a:cs typeface="Arial" charset="0"/>
              </a:rPr>
              <a:t>Abstract box centered on poster</a:t>
            </a:r>
          </a:p>
          <a:p>
            <a:pPr eaLnBrk="1" hangingPunct="1">
              <a:defRPr/>
            </a:pPr>
            <a:endParaRPr lang="en-US" sz="3200" b="1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defRPr/>
            </a:pPr>
            <a:r>
              <a:rPr lang="en-US" sz="3200" b="1" cap="small" dirty="0">
                <a:latin typeface="Arial" charset="0"/>
                <a:ea typeface="+mn-ea"/>
                <a:cs typeface="Arial" charset="0"/>
              </a:rPr>
              <a:t>Abstract: in bold Arial 32 pt font Small Caps</a:t>
            </a:r>
          </a:p>
          <a:p>
            <a:pPr eaLnBrk="1" hangingPunct="1">
              <a:defRPr/>
            </a:pPr>
            <a:endParaRPr lang="en-US" sz="2800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defRPr/>
            </a:pPr>
            <a:r>
              <a:rPr lang="en-US" sz="2800" dirty="0">
                <a:latin typeface="Arial" charset="0"/>
                <a:ea typeface="+mn-ea"/>
                <a:cs typeface="Arial" charset="0"/>
              </a:rPr>
              <a:t>200 words max</a:t>
            </a:r>
          </a:p>
          <a:p>
            <a:pPr eaLnBrk="1" hangingPunct="1">
              <a:defRPr/>
            </a:pPr>
            <a:endParaRPr lang="en-US" sz="2800" dirty="0">
              <a:latin typeface="Arial" charset="0"/>
              <a:ea typeface="+mn-ea"/>
              <a:cs typeface="Arial" charset="0"/>
            </a:endParaRPr>
          </a:p>
          <a:p>
            <a:pPr algn="just" eaLnBrk="1" hangingPunct="1">
              <a:defRPr/>
            </a:pPr>
            <a:r>
              <a:rPr lang="en-US" sz="2800" dirty="0">
                <a:latin typeface="Arial" charset="0"/>
                <a:ea typeface="+mn-ea"/>
                <a:cs typeface="Arial" charset="0"/>
              </a:rPr>
              <a:t>Body text in Arial 28 point font</a:t>
            </a:r>
          </a:p>
          <a:p>
            <a:pPr algn="just" eaLnBrk="1" hangingPunct="1">
              <a:defRPr/>
            </a:pPr>
            <a:endParaRPr lang="en-US" sz="3200" dirty="0">
              <a:latin typeface="Arial" charset="0"/>
              <a:ea typeface="+mn-ea"/>
              <a:cs typeface="Arial" charset="0"/>
            </a:endParaRPr>
          </a:p>
          <a:p>
            <a:pPr algn="just" eaLnBrk="1" hangingPunct="1">
              <a:defRPr/>
            </a:pPr>
            <a:r>
              <a:rPr lang="en-US" sz="2800" dirty="0">
                <a:latin typeface="Arial" charset="0"/>
                <a:ea typeface="+mn-ea"/>
                <a:cs typeface="Arial" charset="0"/>
              </a:rPr>
              <a:t>All text fully justified</a:t>
            </a:r>
          </a:p>
          <a:p>
            <a:pPr eaLnBrk="1" hangingPunct="1">
              <a:defRPr/>
            </a:pPr>
            <a:endParaRPr lang="en-US" sz="2400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defRPr/>
            </a:pPr>
            <a:endParaRPr lang="en-US" sz="2400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defRPr/>
            </a:pPr>
            <a:r>
              <a:rPr lang="en-US" sz="2800" dirty="0">
                <a:latin typeface="Arial" charset="0"/>
                <a:ea typeface="+mn-ea"/>
                <a:cs typeface="Arial" charset="0"/>
              </a:rPr>
              <a:t>Adjust the box size to fit around the text</a:t>
            </a:r>
          </a:p>
          <a:p>
            <a:pPr eaLnBrk="1" hangingPunct="1">
              <a:defRPr/>
            </a:pPr>
            <a:endParaRPr lang="en-US" sz="2400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defRPr/>
            </a:pPr>
            <a:endParaRPr lang="en-US" sz="2400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defRPr/>
            </a:pPr>
            <a:endParaRPr lang="en-US" sz="2400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defRPr/>
            </a:pPr>
            <a:endParaRPr lang="en-US" sz="2400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defRPr/>
            </a:pPr>
            <a:endParaRPr lang="en-US" sz="2400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defRPr/>
            </a:pPr>
            <a:endParaRPr lang="en-US" sz="2400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defRPr/>
            </a:pPr>
            <a:endParaRPr lang="en-US" sz="2400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defRPr/>
            </a:pPr>
            <a:endParaRPr lang="en-US" sz="2400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defRPr/>
            </a:pPr>
            <a:endParaRPr lang="en-US" sz="2400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defRPr/>
            </a:pPr>
            <a:endParaRPr lang="en-US" sz="2400" dirty="0"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053" name="TextBox 13">
            <a:extLst>
              <a:ext uri="{FF2B5EF4-FFF2-40B4-BE49-F238E27FC236}">
                <a16:creationId xmlns:a16="http://schemas.microsoft.com/office/drawing/2014/main" id="{D9A5F0C7-E285-901C-05F6-E77B06BFFA71}"/>
              </a:ext>
            </a:extLst>
          </p:cNvPr>
          <p:cNvSpPr txBox="1">
            <a:spLocks noChangeAspect="1"/>
          </p:cNvSpPr>
          <p:nvPr/>
        </p:nvSpPr>
        <p:spPr bwMode="auto">
          <a:xfrm>
            <a:off x="17373600" y="5334000"/>
            <a:ext cx="9144000" cy="4000500"/>
          </a:xfrm>
          <a:prstGeom prst="rect">
            <a:avLst/>
          </a:prstGeom>
          <a:solidFill>
            <a:srgbClr val="F7FFF7"/>
          </a:solidFill>
          <a:ln w="9525">
            <a:solidFill>
              <a:srgbClr val="F7FFF7">
                <a:alpha val="10196"/>
              </a:srgbClr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400" b="1"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4400" b="1">
                <a:cs typeface="Arial" panose="020B0604020202020204" pitchFamily="34" charset="0"/>
              </a:rPr>
              <a:t>Author box centered on poster</a:t>
            </a:r>
          </a:p>
          <a:p>
            <a:pPr algn="ctr" eaLnBrk="1" hangingPunct="1"/>
            <a:r>
              <a:rPr lang="en-US" altLang="en-US" sz="4400" b="1">
                <a:cs typeface="Arial" panose="020B0604020202020204" pitchFamily="34" charset="0"/>
              </a:rPr>
              <a:t>Author Arial 44 pt bold centered</a:t>
            </a:r>
          </a:p>
          <a:p>
            <a:pPr algn="ctr" eaLnBrk="1" hangingPunct="1"/>
            <a:r>
              <a:rPr lang="en-US" altLang="en-US" sz="4000" i="1">
                <a:cs typeface="Arial" panose="020B0604020202020204" pitchFamily="34" charset="0"/>
              </a:rPr>
              <a:t>Affiliations Arial 40 pt italics centered</a:t>
            </a:r>
          </a:p>
          <a:p>
            <a:pPr algn="ctr" eaLnBrk="1" hangingPunct="1"/>
            <a:r>
              <a:rPr lang="en-US" altLang="en-US" sz="4000">
                <a:cs typeface="Arial" panose="020B0604020202020204" pitchFamily="34" charset="0"/>
              </a:rPr>
              <a:t>Upper and lower case</a:t>
            </a:r>
          </a:p>
          <a:p>
            <a:pPr algn="ctr" eaLnBrk="1" hangingPunct="1"/>
            <a:r>
              <a:rPr lang="en-US" altLang="en-US" sz="4000">
                <a:cs typeface="Arial" panose="020B0604020202020204" pitchFamily="34" charset="0"/>
              </a:rPr>
              <a:t>email address</a:t>
            </a:r>
            <a:br>
              <a:rPr lang="en-US" altLang="en-US" sz="4000">
                <a:cs typeface="Arial" panose="020B0604020202020204" pitchFamily="34" charset="0"/>
              </a:rPr>
            </a:br>
            <a:endParaRPr lang="en-US" altLang="en-US" sz="2400">
              <a:cs typeface="Arial" panose="020B0604020202020204" pitchFamily="34" charset="0"/>
            </a:endParaRPr>
          </a:p>
        </p:txBody>
      </p:sp>
      <p:sp>
        <p:nvSpPr>
          <p:cNvPr id="13317" name="Rounded Rectangle 14">
            <a:extLst>
              <a:ext uri="{FF2B5EF4-FFF2-40B4-BE49-F238E27FC236}">
                <a16:creationId xmlns:a16="http://schemas.microsoft.com/office/drawing/2014/main" id="{8426E763-872D-4FD9-A048-5639C823F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953000"/>
            <a:ext cx="42976800" cy="152400"/>
          </a:xfrm>
          <a:prstGeom prst="roundRect">
            <a:avLst>
              <a:gd name="adj" fmla="val 16667"/>
            </a:avLst>
          </a:prstGeom>
          <a:solidFill>
            <a:schemeClr val="accent5">
              <a:lumMod val="50000"/>
            </a:schemeClr>
          </a:solidFill>
          <a:ln w="25400">
            <a:solidFill>
              <a:schemeClr val="accent5">
                <a:lumMod val="50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Arial" charset="0"/>
              <a:ea typeface="MS PGothic" charset="0"/>
              <a:cs typeface="Arial" charset="0"/>
            </a:endParaRPr>
          </a:p>
        </p:txBody>
      </p:sp>
      <p:sp>
        <p:nvSpPr>
          <p:cNvPr id="2055" name="Content Placeholder 6">
            <a:extLst>
              <a:ext uri="{FF2B5EF4-FFF2-40B4-BE49-F238E27FC236}">
                <a16:creationId xmlns:a16="http://schemas.microsoft.com/office/drawing/2014/main" id="{27A02132-952B-CE5B-5A4B-CDE1AE4292B1}"/>
              </a:ext>
            </a:extLst>
          </p:cNvPr>
          <p:cNvSpPr txBox="1">
            <a:spLocks/>
          </p:cNvSpPr>
          <p:nvPr/>
        </p:nvSpPr>
        <p:spPr bwMode="auto">
          <a:xfrm>
            <a:off x="28803600" y="6781800"/>
            <a:ext cx="14630400" cy="24841200"/>
          </a:xfrm>
          <a:prstGeom prst="rect">
            <a:avLst/>
          </a:prstGeom>
          <a:noFill/>
          <a:ln w="9525">
            <a:solidFill>
              <a:schemeClr val="accent1">
                <a:alpha val="10196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38912" tIns="219456" rIns="438912" bIns="219456"/>
          <a:lstStyle>
            <a:lvl1pPr marL="1644650" indent="-164465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200" dirty="0">
                <a:cs typeface="Arial" panose="020B0604020202020204" pitchFamily="34" charset="0"/>
              </a:rPr>
              <a:t>Text box 3  16 inches wide ½ inch from right edge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algn="just" eaLnBrk="1" hangingPunct="1"/>
            <a:endParaRPr lang="en-US" altLang="en-US" sz="3200" dirty="0"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altLang="en-US" sz="3200" b="1" dirty="0">
                <a:cs typeface="Arial" panose="020B0604020202020204" pitchFamily="34" charset="0"/>
              </a:rPr>
              <a:t>HEADERS IN BOLD ARIAL 32 PT FONT SMALL CAPS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altLang="en-US" sz="2800" dirty="0">
                <a:cs typeface="Arial" panose="020B0604020202020204" pitchFamily="34" charset="0"/>
              </a:rPr>
              <a:t>Body text in Arial 28 point font, upper and lower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en-US" altLang="en-US" sz="2800" dirty="0">
              <a:cs typeface="Arial" panose="020B0604020202020204" pitchFamily="34" charset="0"/>
            </a:endParaRP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altLang="en-US" sz="2800" dirty="0">
                <a:cs typeface="Arial" panose="020B0604020202020204" pitchFamily="34" charset="0"/>
              </a:rPr>
              <a:t>All text fully justified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200" dirty="0">
                <a:cs typeface="Arial" panose="020B0604020202020204" pitchFamily="34" charset="0"/>
              </a:rPr>
              <a:t>Figures, tables and other graphics should be inserted within the confines of the text box areas shown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3200" dirty="0">
                <a:cs typeface="Arial" panose="020B0604020202020204" pitchFamily="34" charset="0"/>
              </a:rPr>
              <a:t>POSTER SUBMISSION for REVIEW:</a:t>
            </a:r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en-US" altLang="en-US" sz="3200" dirty="0">
                <a:cs typeface="Arial" panose="020B0604020202020204" pitchFamily="34" charset="0"/>
              </a:rPr>
              <a:t>Save as a PDF</a:t>
            </a:r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en-US" altLang="en-US" sz="3200" dirty="0">
                <a:cs typeface="Arial" panose="020B0604020202020204" pitchFamily="34" charset="0"/>
              </a:rPr>
              <a:t>Make sure that the PDF file size does not exceed 15 MB</a:t>
            </a:r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en-US" altLang="en-US" sz="3200" b="1" dirty="0">
                <a:cs typeface="Arial" panose="020B0604020202020204" pitchFamily="34" charset="0"/>
              </a:rPr>
              <a:t>Submit the posters through the ASME conference webtool (and not via email to organizers or ASME staff)</a:t>
            </a:r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en-US" altLang="en-US" sz="3200" dirty="0">
                <a:cs typeface="Arial" panose="020B0604020202020204" pitchFamily="34" charset="0"/>
              </a:rPr>
              <a:t>E-mail  Prof. Ping Guo (</a:t>
            </a:r>
            <a:r>
              <a:rPr lang="en-US" altLang="en-US" sz="3200" dirty="0" err="1">
                <a:cs typeface="Arial" panose="020B0604020202020204" pitchFamily="34" charset="0"/>
                <a:hlinkClick r:id="rId2"/>
              </a:rPr>
              <a:t>ping.guo@northwestern.edu</a:t>
            </a:r>
            <a:r>
              <a:rPr lang="en-US" altLang="en-US" sz="3200" dirty="0">
                <a:cs typeface="Arial" panose="020B0604020202020204" pitchFamily="34" charset="0"/>
              </a:rPr>
              <a:t>) with any questions about the poster layout or content. Please use “MSEC 2025 Poster Question” in the title of your email</a:t>
            </a:r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en-US" altLang="en-US" sz="3200" dirty="0">
                <a:cs typeface="Arial" panose="020B0604020202020204" pitchFamily="34" charset="0"/>
              </a:rPr>
              <a:t>Email </a:t>
            </a:r>
            <a:r>
              <a:rPr lang="en-US" altLang="en-US" sz="3200" dirty="0">
                <a:cs typeface="Arial" panose="020B0604020202020204" pitchFamily="34" charset="0"/>
                <a:hlinkClick r:id="rId3"/>
              </a:rPr>
              <a:t>toolboxhelp@asme.org</a:t>
            </a:r>
            <a:r>
              <a:rPr lang="en-US" altLang="en-US" sz="3200" dirty="0">
                <a:cs typeface="Arial" panose="020B0604020202020204" pitchFamily="34" charset="0"/>
              </a:rPr>
              <a:t> with any questions about the submissions process. </a:t>
            </a:r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en-US" altLang="en-US" sz="3200" b="1" dirty="0">
                <a:cs typeface="Arial" panose="020B0604020202020204" pitchFamily="34" charset="0"/>
              </a:rPr>
              <a:t>Posters must be submitted by March 3, 2025</a:t>
            </a:r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en-US" altLang="en-US" sz="3200" dirty="0">
                <a:cs typeface="Arial" panose="020B0604020202020204" pitchFamily="34" charset="0"/>
              </a:rPr>
              <a:t>Authors will be notified by </a:t>
            </a:r>
            <a:r>
              <a:rPr lang="en-US" altLang="en-US" sz="3200" b="1" dirty="0">
                <a:cs typeface="Arial" panose="020B0604020202020204" pitchFamily="34" charset="0"/>
              </a:rPr>
              <a:t>March 17, 2025</a:t>
            </a:r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en-US" altLang="en-US" sz="3200" dirty="0">
                <a:cs typeface="Arial" panose="020B0604020202020204" pitchFamily="34" charset="0"/>
              </a:rPr>
              <a:t>You may submit a poster for review even if you did not submit a poster abstract in November 2023.</a:t>
            </a:r>
          </a:p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en-US" altLang="en-US" sz="3200" dirty="0">
                <a:cs typeface="Arial" panose="020B0604020202020204" pitchFamily="34" charset="0"/>
              </a:rPr>
              <a:t>If poster is accepted, presenter should be registered by </a:t>
            </a:r>
            <a:r>
              <a:rPr lang="en-US" altLang="en-US" sz="3200">
                <a:cs typeface="Arial" panose="020B0604020202020204" pitchFamily="34" charset="0"/>
              </a:rPr>
              <a:t>March 31, </a:t>
            </a:r>
            <a:r>
              <a:rPr lang="en-US" altLang="en-US" sz="3200" dirty="0">
                <a:cs typeface="Arial" panose="020B0604020202020204" pitchFamily="34" charset="0"/>
              </a:rPr>
              <a:t>2025</a:t>
            </a:r>
            <a:r>
              <a:rPr lang="en-US" altLang="en-US" sz="3200" dirty="0"/>
              <a:t>, to prevent the poster (and abstract) from being withdrawn from the conference.</a:t>
            </a:r>
            <a:r>
              <a:rPr lang="en-US" altLang="en-US" sz="3200" dirty="0"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200" dirty="0">
                <a:cs typeface="Arial" panose="020B0604020202020204" pitchFamily="34" charset="0"/>
              </a:rPr>
              <a:t>ACKNOWLEDGE source(s) of funding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3200" dirty="0">
                <a:cs typeface="Arial" panose="020B0604020202020204" pitchFamily="34" charset="0"/>
              </a:rPr>
              <a:t>Do not forget to include the grant number(s) if the work was funded by national funding agency. </a:t>
            </a: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 sz="3200" dirty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dirty="0">
              <a:cs typeface="Arial" panose="020B0604020202020204" pitchFamily="34" charset="0"/>
            </a:endParaRP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9E2AB54B-2AD8-4E19-8DC2-66E83F2B2A8F}"/>
              </a:ext>
            </a:extLst>
          </p:cNvPr>
          <p:cNvSpPr txBox="1">
            <a:spLocks/>
          </p:cNvSpPr>
          <p:nvPr/>
        </p:nvSpPr>
        <p:spPr>
          <a:xfrm>
            <a:off x="15544800" y="18669000"/>
            <a:ext cx="12801600" cy="12954000"/>
          </a:xfrm>
          <a:prstGeom prst="rect">
            <a:avLst/>
          </a:prstGeom>
          <a:noFill/>
          <a:ln>
            <a:solidFill>
              <a:schemeClr val="accent1">
                <a:alpha val="10000"/>
              </a:schemeClr>
            </a:solidFill>
          </a:ln>
        </p:spPr>
        <p:txBody>
          <a:bodyPr lIns="438912" tIns="219456" rIns="438912" bIns="219456"/>
          <a:lstStyle/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>
                <a:ea typeface="+mn-ea"/>
                <a:cs typeface="Arial" pitchFamily="34" charset="0"/>
              </a:rPr>
              <a:t>Text box 2 centered on poster</a:t>
            </a:r>
          </a:p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ea typeface="+mn-ea"/>
              <a:cs typeface="Arial" pitchFamily="34" charset="0"/>
            </a:endParaRPr>
          </a:p>
          <a:p>
            <a:pPr algn="just" defTabSz="438912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ea typeface="+mn-ea"/>
              <a:cs typeface="Arial" pitchFamily="34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en-US" sz="3200" b="1" cap="small" dirty="0">
                <a:latin typeface="Arial" charset="0"/>
                <a:ea typeface="+mn-ea"/>
                <a:cs typeface="Arial" charset="0"/>
              </a:rPr>
              <a:t>Headers in bold Arial 32 pt Font Small Caps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en-US" sz="3200" dirty="0">
              <a:latin typeface="Arial" charset="0"/>
              <a:ea typeface="+mn-ea"/>
              <a:cs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en-US" sz="2800" dirty="0">
                <a:latin typeface="Arial" charset="0"/>
                <a:ea typeface="+mn-ea"/>
                <a:cs typeface="Arial" charset="0"/>
              </a:rPr>
              <a:t>Body text in Arial 28 point font, upper and lower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en-US" sz="2800" dirty="0">
              <a:latin typeface="Arial" charset="0"/>
              <a:ea typeface="+mn-ea"/>
              <a:cs typeface="Arial" charset="0"/>
            </a:endParaRPr>
          </a:p>
          <a:p>
            <a:pPr algn="just" eaLnBrk="1" hangingPunct="1">
              <a:buFont typeface="Arial" charset="0"/>
              <a:buNone/>
              <a:defRPr/>
            </a:pPr>
            <a:r>
              <a:rPr lang="en-US" sz="2800" dirty="0">
                <a:latin typeface="Arial" charset="0"/>
                <a:ea typeface="+mn-ea"/>
                <a:cs typeface="Arial" charset="0"/>
              </a:rPr>
              <a:t>All text fully justified</a:t>
            </a:r>
          </a:p>
          <a:p>
            <a:pPr eaLnBrk="1" hangingPunct="1">
              <a:buFont typeface="Arial" charset="0"/>
              <a:buNone/>
              <a:defRPr/>
            </a:pPr>
            <a:endParaRPr lang="en-US" sz="3200" dirty="0">
              <a:latin typeface="Arial" charset="0"/>
              <a:ea typeface="+mn-ea"/>
              <a:cs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sz="3200" dirty="0">
                <a:latin typeface="Arial" charset="0"/>
                <a:ea typeface="+mn-ea"/>
                <a:cs typeface="Arial" charset="0"/>
              </a:rPr>
              <a:t>Figures, tables and other graphics should be inserted within the confines of the text box areas shown</a:t>
            </a:r>
          </a:p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ea typeface="+mn-ea"/>
              <a:cs typeface="Arial" pitchFamily="34" charset="0"/>
            </a:endParaRPr>
          </a:p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ea typeface="+mn-ea"/>
              <a:cs typeface="Arial" pitchFamily="34" charset="0"/>
            </a:endParaRPr>
          </a:p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ea typeface="+mn-ea"/>
              <a:cs typeface="Arial" pitchFamily="34" charset="0"/>
            </a:endParaRPr>
          </a:p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ea typeface="+mn-ea"/>
              <a:cs typeface="Arial" pitchFamily="34" charset="0"/>
            </a:endParaRPr>
          </a:p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ea typeface="+mn-ea"/>
              <a:cs typeface="Arial" pitchFamily="34" charset="0"/>
            </a:endParaRPr>
          </a:p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ea typeface="+mn-ea"/>
              <a:cs typeface="Arial" pitchFamily="34" charset="0"/>
            </a:endParaRPr>
          </a:p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ea typeface="+mn-ea"/>
              <a:cs typeface="Arial" pitchFamily="34" charset="0"/>
            </a:endParaRPr>
          </a:p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ea typeface="+mn-ea"/>
              <a:cs typeface="Arial" pitchFamily="34" charset="0"/>
            </a:endParaRPr>
          </a:p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ea typeface="+mn-ea"/>
              <a:cs typeface="Arial" pitchFamily="34" charset="0"/>
            </a:endParaRPr>
          </a:p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ea typeface="+mn-ea"/>
              <a:cs typeface="Arial" pitchFamily="34" charset="0"/>
            </a:endParaRPr>
          </a:p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dirty="0">
              <a:ea typeface="+mn-ea"/>
              <a:cs typeface="Arial" pitchFamily="34" charset="0"/>
            </a:endParaRPr>
          </a:p>
          <a:p>
            <a:pPr marL="1645920" indent="-1645920" defTabSz="438912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200" dirty="0">
              <a:ea typeface="+mn-ea"/>
              <a:cs typeface="Arial" pitchFamily="34" charset="0"/>
            </a:endParaRPr>
          </a:p>
        </p:txBody>
      </p:sp>
      <p:sp>
        <p:nvSpPr>
          <p:cNvPr id="2057" name="TextBox 2">
            <a:extLst>
              <a:ext uri="{FF2B5EF4-FFF2-40B4-BE49-F238E27FC236}">
                <a16:creationId xmlns:a16="http://schemas.microsoft.com/office/drawing/2014/main" id="{C1F0A208-7CB2-D35C-F062-32849480D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3800" y="533400"/>
            <a:ext cx="16275050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38785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8000" b="1" dirty="0"/>
              <a:t>Company, Univ and lab logos</a:t>
            </a:r>
          </a:p>
          <a:p>
            <a:pPr algn="r"/>
            <a:endParaRPr lang="en-US" altLang="en-US" sz="2800" b="1" dirty="0"/>
          </a:p>
          <a:p>
            <a:pPr algn="r"/>
            <a:r>
              <a:rPr lang="en-US" altLang="en-US" sz="2800" b="1" dirty="0"/>
              <a:t>Add NSF or other funding agency logo (to the right) </a:t>
            </a:r>
            <a:r>
              <a:rPr lang="en-US" altLang="en-US" sz="2800" b="1" dirty="0">
                <a:sym typeface="Wingdings" pitchFamily="2" charset="2"/>
              </a:rPr>
              <a:t></a:t>
            </a:r>
            <a:endParaRPr lang="en-US" altLang="en-US" sz="28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4924AE-4EBB-9FC0-3580-A70A4AD745A8}"/>
              </a:ext>
            </a:extLst>
          </p:cNvPr>
          <p:cNvSpPr/>
          <p:nvPr/>
        </p:nvSpPr>
        <p:spPr>
          <a:xfrm>
            <a:off x="1" y="152400"/>
            <a:ext cx="26060400" cy="2970212"/>
          </a:xfrm>
          <a:prstGeom prst="rect">
            <a:avLst/>
          </a:prstGeom>
          <a:solidFill>
            <a:srgbClr val="29194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Georgia" panose="02040502050405020303" pitchFamily="18" charset="0"/>
            </a:endParaRPr>
          </a:p>
        </p:txBody>
      </p:sp>
      <p:pic>
        <p:nvPicPr>
          <p:cNvPr id="8" name="Picture 7" descr="A logo with orange paw print&#10;&#10;Description automatically generated">
            <a:extLst>
              <a:ext uri="{FF2B5EF4-FFF2-40B4-BE49-F238E27FC236}">
                <a16:creationId xmlns:a16="http://schemas.microsoft.com/office/drawing/2014/main" id="{6C0AC474-5790-BCAD-79BC-98DF120965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-457200"/>
            <a:ext cx="8779973" cy="438998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E538287-C0DE-9FA7-3CB1-254BBB17F418}"/>
              </a:ext>
            </a:extLst>
          </p:cNvPr>
          <p:cNvSpPr txBox="1"/>
          <p:nvPr/>
        </p:nvSpPr>
        <p:spPr>
          <a:xfrm>
            <a:off x="10151574" y="304800"/>
            <a:ext cx="1537542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latin typeface="Georgia" panose="02040502050405020303" pitchFamily="18" charset="0"/>
              </a:rPr>
              <a:t>MSEC 2025 | NAMRC 53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08394B-7D4D-1BDE-4308-8A68513D5B7B}"/>
              </a:ext>
            </a:extLst>
          </p:cNvPr>
          <p:cNvSpPr txBox="1"/>
          <p:nvPr/>
        </p:nvSpPr>
        <p:spPr>
          <a:xfrm>
            <a:off x="10591800" y="1972270"/>
            <a:ext cx="14630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Georgia" panose="02040502050405020303" pitchFamily="18" charset="0"/>
              </a:rPr>
              <a:t>June 23-27, 2025, Greenville, South Carolina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485</Words>
  <Application>Microsoft Macintosh PowerPoint</Application>
  <PresentationFormat>Custom</PresentationFormat>
  <Paragraphs>138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Wingdings</vt:lpstr>
      <vt:lpstr>Office Theme</vt:lpstr>
      <vt:lpstr>Title of Poster Arial 88 pt Centered on Poster Small Caps</vt:lpstr>
    </vt:vector>
  </TitlesOfParts>
  <Manager/>
  <Company>University of Wisconsin-Madison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MSEC 2019 - Poster Template</dc:title>
  <dc:subject/>
  <dc:creator>MSEC</dc:creator>
  <cp:keywords/>
  <dc:description/>
  <cp:lastModifiedBy>Ping Guo</cp:lastModifiedBy>
  <cp:revision>76</cp:revision>
  <cp:lastPrinted>2023-01-30T21:19:20Z</cp:lastPrinted>
  <dcterms:created xsi:type="dcterms:W3CDTF">2008-05-30T19:02:25Z</dcterms:created>
  <dcterms:modified xsi:type="dcterms:W3CDTF">2024-12-13T20:56:33Z</dcterms:modified>
  <cp:category/>
</cp:coreProperties>
</file>