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2918400"/>
  <p:notesSz cx="7188200" cy="9448800"/>
  <p:defaultTextStyle>
    <a:defPPr>
      <a:defRPr lang="en-US"/>
    </a:defPPr>
    <a:lvl1pPr algn="l" defTabSz="4387850" rtl="0" eaLnBrk="0" fontAlgn="base" hangingPunct="0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2193925" indent="-1736725" algn="l" defTabSz="4387850" rtl="0" eaLnBrk="0" fontAlgn="base" hangingPunct="0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4387850" indent="-3473450" algn="l" defTabSz="4387850" rtl="0" eaLnBrk="0" fontAlgn="base" hangingPunct="0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6583363" indent="-5211763" algn="l" defTabSz="4387850" rtl="0" eaLnBrk="0" fontAlgn="base" hangingPunct="0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8777288" indent="-6948488" algn="l" defTabSz="4387850" rtl="0" eaLnBrk="0" fontAlgn="base" hangingPunct="0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8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8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8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8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orient="horz" pos="336">
          <p15:clr>
            <a:srgbClr val="A4A3A4"/>
          </p15:clr>
        </p15:guide>
        <p15:guide id="3" orient="horz" pos="2832">
          <p15:clr>
            <a:srgbClr val="A4A3A4"/>
          </p15:clr>
        </p15:guide>
        <p15:guide id="4" pos="13824">
          <p15:clr>
            <a:srgbClr val="A4A3A4"/>
          </p15:clr>
        </p15:guide>
        <p15:guide id="5" pos="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4009"/>
    <a:srgbClr val="2919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94"/>
  </p:normalViewPr>
  <p:slideViewPr>
    <p:cSldViewPr>
      <p:cViewPr varScale="1">
        <p:scale>
          <a:sx n="19" d="100"/>
          <a:sy n="19" d="100"/>
        </p:scale>
        <p:origin x="1001" y="75"/>
      </p:cViewPr>
      <p:guideLst>
        <p:guide orient="horz" pos="10368"/>
        <p:guide orient="horz" pos="336"/>
        <p:guide orient="horz" pos="2832"/>
        <p:guide pos="13824"/>
        <p:guide pos="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4B70B-C00D-5DEC-CF78-FAAC6A1FF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C173F-9C9A-DD4C-AEC4-29F80CB9BC7B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6F78F-9C45-69F6-FD2F-298349DD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5AAED-100A-150D-D870-87EDB2C9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95540-D2E8-C146-BB9D-3858067F1A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32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BF466-C652-5320-A051-D952F63C7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CBBD0-A243-6644-B202-1BAB2FB21A6F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95BCE-4F5D-0E70-D38C-622AD0643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F6A2F-AAD9-4B8D-62C9-C4C15ABCC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6E851-576C-074A-83DB-5F0AC13EC5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00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5"/>
            <a:ext cx="987552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5"/>
            <a:ext cx="2889504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19103-EAC9-2A94-D900-80F380876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8C77E-B6B7-1F4C-BBB9-532C94FC7E97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6BEAD-5D68-F6F4-F95E-74B56D9AF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8766B-128C-3B79-E231-041E1BD79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F5CCD-5D7D-4D43-8178-FA6D284982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4218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A8595-D628-64E1-9DF3-4405A2B9D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7DE4C-7CE7-374C-944D-40A4547EDFA7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1BA4B-5C73-8881-EF80-43CE9AC82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6FC50-4BCF-4824-5F21-C1DCF6B98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14C971-0565-3348-89C8-C72DFEF929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782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1A943-1F5A-FB2D-9D9E-BBC953B4C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B12F2-DD28-DB4A-A7B9-11DB40612B1F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9F844-F401-7447-0C3E-9046FFDB4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EA387-7DAA-06E0-297A-0854249D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36B3A-E81B-7A4C-A011-8E1A6D7BA9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729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4FC320D-2C48-E95C-A06C-C10585207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529DF-CFFA-7A44-898A-B8DF3223A4FD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1E79E3A-1137-C515-6E16-F985E8AC5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F2C5429-5465-DF1F-9FC7-9974063A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4DAB3-E2B4-0D46-A309-0FEA0F0A51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7746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A327BE-098A-06E2-C6A7-4F5338005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CD8D6-7436-3648-A8B9-B4FD5D328619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00AE2AD-9D70-78C0-9154-E2DEB5E18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F2F31A-A476-2444-4403-61A0091E4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BC651-7B04-9B47-A032-85EB1DC3B2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2959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2BDAB1D-238D-2A18-E917-3DD64A4AD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F5FAA-610A-2F42-94A9-3061F99C3800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A8642C7-32FB-8CFA-3BFA-0C9E80857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9077D35-2FE3-45B7-0A1A-F1E1EFC76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F3483-8262-4749-BCEB-9D3E1E9A76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8515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116D32F-4C25-FF6E-9738-A1267C3F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9B001-2C74-4D46-8E09-EA774046216F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25B13D4-CF8B-873C-043C-AFB868A8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1598B69-1B87-888F-3F7D-E19F3784E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53F8E-2113-0C44-BE45-A4C07B6A69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859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13CF8C2-4377-53A3-9000-DF4FA14AE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463F5-50C9-4747-8A80-8BAA5D90C1C7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FB2E0D-DDE1-8FF1-7115-06A2BC212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46A2B74-C383-B94B-00C1-448FD7F3C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F3937-13C9-A540-95A4-7CF6E95844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792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 rtlCol="0">
            <a:normAutofit/>
          </a:bodyPr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45F5DD-8581-D149-03B7-6EC965971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6B46E-6B00-0944-AA15-EDBE0CDFBE31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950158E-5052-DC4A-A13B-A2836FC3F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32430F8-1A24-FA04-7362-7DC721956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0EE675-032A-8F40-BF4C-B940D61FF3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9665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97CA5C7-21C1-A9CE-925C-8806BD6A9A8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73B1787-7509-4B5F-81E9-89D17F99DD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193925" y="7680325"/>
            <a:ext cx="39503350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4BBE2-BAB6-4D38-A5EA-989372A25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3925" y="30510163"/>
            <a:ext cx="10242550" cy="1752600"/>
          </a:xfrm>
          <a:prstGeom prst="rect">
            <a:avLst/>
          </a:prstGeom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58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4162ED0-79FB-434D-BB78-46F0557C048E}" type="datetimeFigureOut">
              <a:rPr lang="en-US" altLang="en-US"/>
              <a:pPr>
                <a:defRPr/>
              </a:pPr>
              <a:t>8/23/2026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CF34E-A7EF-4813-87D0-CC3BF4F93D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95525" y="30510163"/>
            <a:ext cx="1390015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 defTabSz="4389120" eaLnBrk="1" fontAlgn="auto" hangingPunct="1">
              <a:spcBef>
                <a:spcPts val="0"/>
              </a:spcBef>
              <a:spcAft>
                <a:spcPts val="0"/>
              </a:spcAft>
              <a:defRPr sz="5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C788C-E944-476D-A663-EB2F8992A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1454725" y="30510163"/>
            <a:ext cx="10242550" cy="1752600"/>
          </a:xfrm>
          <a:prstGeom prst="rect">
            <a:avLst/>
          </a:prstGeom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58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168701C-F7C4-7043-ACEC-ED2BE1B7E83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7850" rtl="0" eaLnBrk="0" fontAlgn="base" hangingPunct="0">
        <a:spcBef>
          <a:spcPct val="0"/>
        </a:spcBef>
        <a:spcAft>
          <a:spcPct val="0"/>
        </a:spcAft>
        <a:defRPr sz="211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4387850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2pPr>
      <a:lvl3pPr algn="ctr" defTabSz="4387850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3pPr>
      <a:lvl4pPr algn="ctr" defTabSz="4387850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4pPr>
      <a:lvl5pPr algn="ctr" defTabSz="4387850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5pPr>
      <a:lvl6pPr marL="457200" algn="ctr" defTabSz="4387850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6pPr>
      <a:lvl7pPr marL="914400" algn="ctr" defTabSz="4387850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7pPr>
      <a:lvl8pPr marL="1371600" algn="ctr" defTabSz="4387850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8pPr>
      <a:lvl9pPr marL="1828800" algn="ctr" defTabSz="4387850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9pPr>
    </p:titleStyle>
    <p:bodyStyle>
      <a:lvl1pPr marL="1644650" indent="-1644650" algn="l" defTabSz="43878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3565525" indent="-1371600" algn="l" defTabSz="43878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5486400" indent="-1096963" algn="l" defTabSz="43878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5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7680325" indent="-1096963" algn="l" defTabSz="43878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6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9874250" indent="-1096963" algn="l" defTabSz="43878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6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oolboxhelp@asme.org" TargetMode="External"/><Relationship Id="rId2" Type="http://schemas.openxmlformats.org/officeDocument/2006/relationships/hyperlink" Target="mailto:rajiv.Malhotra@rutgers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>
            <a:extLst>
              <a:ext uri="{FF2B5EF4-FFF2-40B4-BE49-F238E27FC236}">
                <a16:creationId xmlns:a16="http://schemas.microsoft.com/office/drawing/2014/main" id="{8091BDCA-8CDC-4A1A-8940-71F1F287E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0" y="3159523"/>
            <a:ext cx="33353092" cy="2089428"/>
          </a:xfrm>
        </p:spPr>
        <p:txBody>
          <a:bodyPr/>
          <a:lstStyle/>
          <a:p>
            <a:pPr eaLnBrk="1" hangingPunct="1">
              <a:defRPr/>
            </a:pPr>
            <a:r>
              <a:rPr lang="en-US" sz="8800" cap="small" dirty="0">
                <a:latin typeface="Georgia" panose="02040502050405020303" pitchFamily="18" charset="0"/>
                <a:ea typeface="+mj-ea"/>
                <a:cs typeface="Arial" panose="020B0604020202020204" pitchFamily="34" charset="0"/>
              </a:rPr>
              <a:t>Title of Poster Arial 88 pt Centered on Poster Small Caps</a:t>
            </a:r>
          </a:p>
        </p:txBody>
      </p:sp>
      <p:sp>
        <p:nvSpPr>
          <p:cNvPr id="2051" name="Content Placeholder 6">
            <a:extLst>
              <a:ext uri="{FF2B5EF4-FFF2-40B4-BE49-F238E27FC236}">
                <a16:creationId xmlns:a16="http://schemas.microsoft.com/office/drawing/2014/main" id="{D33DB667-39EB-1EEA-2FC1-42ED5C673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781800"/>
            <a:ext cx="14630400" cy="24844375"/>
          </a:xfrm>
          <a:ln>
            <a:solidFill>
              <a:schemeClr val="accent1">
                <a:alpha val="10196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dirty="0">
                <a:latin typeface="Georgia" panose="02040502050405020303" pitchFamily="18" charset="0"/>
                <a:cs typeface="Arial" panose="020B0604020202020204" pitchFamily="34" charset="0"/>
              </a:rPr>
              <a:t>Text Box 1  16 inches wide ½ inch from left edge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b="1" dirty="0">
                <a:latin typeface="Georgia" panose="02040502050405020303" pitchFamily="18" charset="0"/>
                <a:cs typeface="Arial" panose="020B0604020202020204" pitchFamily="34" charset="0"/>
              </a:rPr>
              <a:t>HEADERS IN BOLD ARIAL 32 PT FONT SMALL CAPS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b="1" dirty="0">
                <a:latin typeface="Georgia" panose="02040502050405020303" pitchFamily="18" charset="0"/>
                <a:cs typeface="Arial" panose="020B0604020202020204" pitchFamily="34" charset="0"/>
              </a:rPr>
              <a:t>	possible header sections (but author will select based on research)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b="1" dirty="0">
                <a:latin typeface="Georgia" panose="02040502050405020303" pitchFamily="18" charset="0"/>
                <a:cs typeface="Arial" panose="020B0604020202020204" pitchFamily="34" charset="0"/>
              </a:rPr>
              <a:t>		INTRODUCTION (OR BACKGROUND)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b="1" dirty="0">
                <a:latin typeface="Georgia" panose="02040502050405020303" pitchFamily="18" charset="0"/>
                <a:cs typeface="Arial" panose="020B0604020202020204" pitchFamily="34" charset="0"/>
              </a:rPr>
              <a:t>		RESULTS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b="1" dirty="0">
                <a:latin typeface="Georgia" panose="02040502050405020303" pitchFamily="18" charset="0"/>
                <a:cs typeface="Arial" panose="020B0604020202020204" pitchFamily="34" charset="0"/>
              </a:rPr>
              <a:t>		DISCUSSION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b="1" dirty="0">
                <a:latin typeface="Georgia" panose="02040502050405020303" pitchFamily="18" charset="0"/>
                <a:cs typeface="Arial" panose="020B0604020202020204" pitchFamily="34" charset="0"/>
              </a:rPr>
              <a:t>		CONCLUSIONS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b="1" dirty="0">
                <a:latin typeface="Georgia" panose="02040502050405020303" pitchFamily="18" charset="0"/>
                <a:cs typeface="Arial" panose="020B0604020202020204" pitchFamily="34" charset="0"/>
              </a:rPr>
              <a:t>		REFERENCES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b="1" dirty="0">
                <a:latin typeface="Georgia" panose="02040502050405020303" pitchFamily="18" charset="0"/>
                <a:cs typeface="Arial" panose="020B0604020202020204" pitchFamily="34" charset="0"/>
              </a:rPr>
              <a:t>		ACKNOWLEDGMENTS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3200" b="1" dirty="0">
                <a:latin typeface="Georgia" panose="02040502050405020303" pitchFamily="18" charset="0"/>
                <a:cs typeface="Arial" panose="020B0604020202020204" pitchFamily="34" charset="0"/>
              </a:rPr>
              <a:t>		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2800" dirty="0">
                <a:latin typeface="Georgia" panose="02040502050405020303" pitchFamily="18" charset="0"/>
                <a:cs typeface="Arial" panose="020B0604020202020204" pitchFamily="34" charset="0"/>
              </a:rPr>
              <a:t>Body text in Arial 28 point font, upper and lower</a:t>
            </a: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28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algn="just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2800" dirty="0">
                <a:latin typeface="Georgia" panose="02040502050405020303" pitchFamily="18" charset="0"/>
                <a:cs typeface="Arial" panose="020B0604020202020204" pitchFamily="34" charset="0"/>
              </a:rPr>
              <a:t>All text fully justified</a:t>
            </a: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r>
              <a:rPr lang="en-US" altLang="en-US" sz="2800" dirty="0">
                <a:latin typeface="Georgia" panose="02040502050405020303" pitchFamily="18" charset="0"/>
                <a:cs typeface="Arial" panose="020B0604020202020204" pitchFamily="34" charset="0"/>
              </a:rPr>
              <a:t>Figures, tables and other graphics should be inserted within the confines of the text box areas shown</a:t>
            </a: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buFont typeface="Arial" panose="020B0604020202020204" pitchFamily="34" charset="0"/>
              <a:buNone/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722313" indent="-722313" eaLnBrk="1" hangingPunct="1">
              <a:tabLst>
                <a:tab pos="1731963" algn="l"/>
              </a:tabLst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054" name="TextBox 8">
            <a:extLst>
              <a:ext uri="{FF2B5EF4-FFF2-40B4-BE49-F238E27FC236}">
                <a16:creationId xmlns:a16="http://schemas.microsoft.com/office/drawing/2014/main" id="{0BCBE334-0184-47AB-BA42-ED3AFAA75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4800" y="9753600"/>
            <a:ext cx="12801600" cy="8710077"/>
          </a:xfrm>
          <a:prstGeom prst="rect">
            <a:avLst/>
          </a:prstGeom>
          <a:noFill/>
          <a:ln w="9525">
            <a:solidFill>
              <a:schemeClr val="tx1">
                <a:alpha val="50195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200" b="1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Abstract box centered on poster</a:t>
            </a:r>
          </a:p>
          <a:p>
            <a:pPr eaLnBrk="1" hangingPunct="1">
              <a:defRPr/>
            </a:pPr>
            <a:endParaRPr lang="en-US" sz="3200" b="1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3200" b="1" cap="small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Abstract: in bold Arial 32 pt font Small Caps</a:t>
            </a:r>
          </a:p>
          <a:p>
            <a:pPr eaLnBrk="1" hangingPunct="1">
              <a:defRPr/>
            </a:pPr>
            <a:endParaRPr lang="en-US" sz="28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800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200 words max</a:t>
            </a:r>
          </a:p>
          <a:p>
            <a:pPr eaLnBrk="1" hangingPunct="1">
              <a:defRPr/>
            </a:pPr>
            <a:endParaRPr lang="en-US" sz="28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n-US" sz="2800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Body text in Arial 28 point font</a:t>
            </a:r>
          </a:p>
          <a:p>
            <a:pPr algn="just" eaLnBrk="1" hangingPunct="1">
              <a:defRPr/>
            </a:pPr>
            <a:endParaRPr lang="en-US" sz="28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n-US" sz="2800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All text fully justified</a:t>
            </a:r>
          </a:p>
          <a:p>
            <a:pPr eaLnBrk="1" hangingPunct="1">
              <a:defRPr/>
            </a:pPr>
            <a:endParaRPr lang="en-US" sz="28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800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Adjust the box size to fit around the text</a:t>
            </a: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53" name="TextBox 13">
            <a:extLst>
              <a:ext uri="{FF2B5EF4-FFF2-40B4-BE49-F238E27FC236}">
                <a16:creationId xmlns:a16="http://schemas.microsoft.com/office/drawing/2014/main" id="{D9A5F0C7-E285-901C-05F6-E77B06BFFA71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17373600" y="5334000"/>
            <a:ext cx="9144000" cy="4708981"/>
          </a:xfrm>
          <a:prstGeom prst="rect">
            <a:avLst/>
          </a:prstGeom>
          <a:solidFill>
            <a:srgbClr val="F7FFF7"/>
          </a:solidFill>
          <a:ln w="9525">
            <a:solidFill>
              <a:srgbClr val="F7FFF7">
                <a:alpha val="10196"/>
              </a:srgb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2400" b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US" altLang="en-US" sz="4400" b="1" dirty="0">
                <a:latin typeface="Georgia" panose="02040502050405020303" pitchFamily="18" charset="0"/>
                <a:cs typeface="Arial" panose="020B0604020202020204" pitchFamily="34" charset="0"/>
              </a:rPr>
              <a:t>Author Box Centered on Poster</a:t>
            </a:r>
          </a:p>
          <a:p>
            <a:pPr algn="ctr" eaLnBrk="1" hangingPunct="1"/>
            <a:r>
              <a:rPr lang="en-US" altLang="en-US" sz="4400" b="1" dirty="0">
                <a:latin typeface="Georgia" panose="02040502050405020303" pitchFamily="18" charset="0"/>
                <a:cs typeface="Arial" panose="020B0604020202020204" pitchFamily="34" charset="0"/>
              </a:rPr>
              <a:t>Author Arial 44 pt Bold Centered</a:t>
            </a:r>
          </a:p>
          <a:p>
            <a:pPr algn="ctr" eaLnBrk="1" hangingPunct="1"/>
            <a:r>
              <a:rPr lang="en-US" altLang="en-US" sz="4000" i="1" dirty="0">
                <a:latin typeface="Georgia" panose="02040502050405020303" pitchFamily="18" charset="0"/>
                <a:cs typeface="Arial" panose="020B0604020202020204" pitchFamily="34" charset="0"/>
              </a:rPr>
              <a:t>Affiliations Arial 40 pt Italics Centered</a:t>
            </a:r>
          </a:p>
          <a:p>
            <a:pPr algn="ctr" eaLnBrk="1" hangingPunct="1"/>
            <a:r>
              <a:rPr lang="en-US" altLang="en-US" sz="4000" i="1" dirty="0">
                <a:latin typeface="Georgia" panose="02040502050405020303" pitchFamily="18" charset="0"/>
                <a:cs typeface="Arial" panose="020B0604020202020204" pitchFamily="34" charset="0"/>
              </a:rPr>
              <a:t>Upper and Lower Case</a:t>
            </a:r>
          </a:p>
          <a:p>
            <a:pPr algn="ctr" eaLnBrk="1" hangingPunct="1"/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email address</a:t>
            </a:r>
            <a:b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</a:br>
            <a:endParaRPr lang="en-US" altLang="en-US" sz="240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3317" name="Rounded Rectangle 14">
            <a:extLst>
              <a:ext uri="{FF2B5EF4-FFF2-40B4-BE49-F238E27FC236}">
                <a16:creationId xmlns:a16="http://schemas.microsoft.com/office/drawing/2014/main" id="{8426E763-872D-4FD9-A048-5639C823F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953000"/>
            <a:ext cx="42976800" cy="18288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  <a:latin typeface="Georgia" panose="02040502050405020303" pitchFamily="18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2055" name="Content Placeholder 6">
            <a:extLst>
              <a:ext uri="{FF2B5EF4-FFF2-40B4-BE49-F238E27FC236}">
                <a16:creationId xmlns:a16="http://schemas.microsoft.com/office/drawing/2014/main" id="{27A02132-952B-CE5B-5A4B-CDE1AE4292B1}"/>
              </a:ext>
            </a:extLst>
          </p:cNvPr>
          <p:cNvSpPr txBox="1">
            <a:spLocks/>
          </p:cNvSpPr>
          <p:nvPr/>
        </p:nvSpPr>
        <p:spPr bwMode="auto">
          <a:xfrm>
            <a:off x="28803600" y="6781800"/>
            <a:ext cx="14630400" cy="24841200"/>
          </a:xfrm>
          <a:prstGeom prst="rect">
            <a:avLst/>
          </a:prstGeom>
          <a:noFill/>
          <a:ln w="9525">
            <a:solidFill>
              <a:schemeClr val="accent1">
                <a:alpha val="10196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38912" tIns="219456" rIns="438912" bIns="219456"/>
          <a:lstStyle>
            <a:lvl1pPr marL="1644650" indent="-164465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4400" dirty="0">
                <a:latin typeface="Georgia" panose="02040502050405020303" pitchFamily="18" charset="0"/>
                <a:cs typeface="Arial" panose="020B0604020202020204" pitchFamily="34" charset="0"/>
              </a:rPr>
              <a:t>Text box 3  16 inches wide ½ inch from right edge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44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 eaLnBrk="1" hangingPunct="1"/>
            <a:endParaRPr lang="en-US" altLang="en-US" sz="44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en-US" altLang="en-US" sz="4400" b="1" cap="small" dirty="0">
                <a:latin typeface="Georgia" panose="02040502050405020303" pitchFamily="18" charset="0"/>
                <a:cs typeface="Arial" panose="020B0604020202020204" pitchFamily="34" charset="0"/>
              </a:rPr>
              <a:t>headers in bold arial 32 pt font small caps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en-US" altLang="en-US" sz="44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Body text in Arial 28 point font, upper and lower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All text fully justified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Figures, tables and other graphics should be inserted within the confines of the text box areas shown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POSTER SUBMISSION for REVIEW: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Save as a PDF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Make sure that the PDF file size does not exceed 15 MB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4000" b="1" dirty="0">
                <a:latin typeface="Georgia" panose="02040502050405020303" pitchFamily="18" charset="0"/>
                <a:cs typeface="Arial" panose="020B0604020202020204" pitchFamily="34" charset="0"/>
              </a:rPr>
              <a:t>Submit the posters through the ASME conference webtool (and not via email to organizers or ASME staff)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E-mail  Prof. Rajiv Malhotra (</a:t>
            </a: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  <a:hlinkClick r:id="rId2"/>
              </a:rPr>
              <a:t>rajiv.malhotra@rutgers.edu</a:t>
            </a: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) with any questions about the poster layout or content. Please use “MSEC Poster Question” in the title of your email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Email </a:t>
            </a: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  <a:hlinkClick r:id="rId3"/>
              </a:rPr>
              <a:t>toolboxhelp@asme.org</a:t>
            </a: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 with any questions about the submissions process. 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4000" b="1" dirty="0">
                <a:latin typeface="Georgia" panose="02040502050405020303" pitchFamily="18" charset="0"/>
                <a:cs typeface="Arial" panose="020B0604020202020204" pitchFamily="34" charset="0"/>
              </a:rPr>
              <a:t>Posters must be submitted by </a:t>
            </a:r>
            <a:r>
              <a:rPr lang="en-US" altLang="en-US" sz="4000" b="1" dirty="0">
                <a:highlight>
                  <a:srgbClr val="FFFF00"/>
                </a:highlight>
                <a:latin typeface="Georgia" panose="02040502050405020303" pitchFamily="18" charset="0"/>
                <a:cs typeface="Arial" panose="020B0604020202020204" pitchFamily="34" charset="0"/>
              </a:rPr>
              <a:t>March 5, 2027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Authors will be notified by </a:t>
            </a:r>
            <a:r>
              <a:rPr lang="en-US" altLang="en-US" sz="4000" b="1" dirty="0">
                <a:highlight>
                  <a:srgbClr val="FFFF00"/>
                </a:highlight>
                <a:latin typeface="Georgia" panose="02040502050405020303" pitchFamily="18" charset="0"/>
                <a:cs typeface="Arial" panose="020B0604020202020204" pitchFamily="34" charset="0"/>
              </a:rPr>
              <a:t>March 19, 2027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If poster is accepted, presenter </a:t>
            </a:r>
            <a:r>
              <a:rPr lang="en-US" altLang="en-US" sz="4000" dirty="0">
                <a:highlight>
                  <a:srgbClr val="FFFF00"/>
                </a:highlight>
                <a:latin typeface="Georgia" panose="02040502050405020303" pitchFamily="18" charset="0"/>
                <a:cs typeface="Arial" panose="020B0604020202020204" pitchFamily="34" charset="0"/>
              </a:rPr>
              <a:t>should register </a:t>
            </a: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before the author registration deadline indicated on the conference website to prevent the poster (and abstract) from being withdrawn from the conference.</a:t>
            </a:r>
            <a:endParaRPr lang="en-US" altLang="en-US" sz="4000" dirty="0">
              <a:highlight>
                <a:srgbClr val="FFFF00"/>
              </a:highligh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4400" b="1" cap="small" dirty="0">
                <a:latin typeface="Georgia" panose="02040502050405020303" pitchFamily="18" charset="0"/>
                <a:cs typeface="Arial" panose="020B0604020202020204" pitchFamily="34" charset="0"/>
              </a:rPr>
              <a:t>Acknowledge Source(s) of Funding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4000" dirty="0">
                <a:latin typeface="Georgia" panose="02040502050405020303" pitchFamily="18" charset="0"/>
                <a:cs typeface="Arial" panose="020B0604020202020204" pitchFamily="34" charset="0"/>
              </a:rPr>
              <a:t>Do not forget to include the grant number(s) if the work was funded by national funding agency. 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40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9E2AB54B-2AD8-4E19-8DC2-66E83F2B2A8F}"/>
              </a:ext>
            </a:extLst>
          </p:cNvPr>
          <p:cNvSpPr txBox="1">
            <a:spLocks/>
          </p:cNvSpPr>
          <p:nvPr/>
        </p:nvSpPr>
        <p:spPr>
          <a:xfrm>
            <a:off x="15544800" y="18669000"/>
            <a:ext cx="12801600" cy="12954000"/>
          </a:xfrm>
          <a:prstGeom prst="rect">
            <a:avLst/>
          </a:prstGeom>
          <a:noFill/>
          <a:ln>
            <a:solidFill>
              <a:schemeClr val="accent1">
                <a:alpha val="10000"/>
              </a:schemeClr>
            </a:solidFill>
          </a:ln>
        </p:spPr>
        <p:txBody>
          <a:bodyPr lIns="438912" tIns="219456" rIns="438912" bIns="219456"/>
          <a:lstStyle/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Text box 2 centered on poster</a:t>
            </a: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algn="just" defTabSz="438912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algn="just" eaLnBrk="1" hangingPunct="1">
              <a:buFont typeface="Arial" charset="0"/>
              <a:buNone/>
              <a:defRPr/>
            </a:pPr>
            <a:r>
              <a:rPr lang="en-US" sz="3200" b="1" cap="small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Headers in bold Arial 32 pt Font Small Caps</a:t>
            </a:r>
          </a:p>
          <a:p>
            <a:pPr algn="just" eaLnBrk="1" hangingPunct="1">
              <a:buFont typeface="Arial" charset="0"/>
              <a:buNone/>
              <a:defRPr/>
            </a:pPr>
            <a:endParaRPr lang="en-US" sz="28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algn="just" eaLnBrk="1" hangingPunct="1">
              <a:buFont typeface="Arial" charset="0"/>
              <a:buNone/>
              <a:defRPr/>
            </a:pPr>
            <a:r>
              <a:rPr lang="en-US" sz="2800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Body text in Arial 28 point font, upper and lower</a:t>
            </a:r>
          </a:p>
          <a:p>
            <a:pPr algn="just" eaLnBrk="1" hangingPunct="1">
              <a:buFont typeface="Arial" charset="0"/>
              <a:buNone/>
              <a:defRPr/>
            </a:pPr>
            <a:endParaRPr lang="en-US" sz="28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algn="just" eaLnBrk="1" hangingPunct="1">
              <a:buFont typeface="Arial" charset="0"/>
              <a:buNone/>
              <a:defRPr/>
            </a:pPr>
            <a:r>
              <a:rPr lang="en-US" sz="2800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All text fully justified</a:t>
            </a:r>
          </a:p>
          <a:p>
            <a:pPr eaLnBrk="1" hangingPunct="1">
              <a:buFont typeface="Arial" charset="0"/>
              <a:buNone/>
              <a:defRPr/>
            </a:pPr>
            <a:endParaRPr lang="en-US" sz="28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US" sz="2800" dirty="0"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Figures, tables and other graphics should be inserted within the confines of the text box areas shown</a:t>
            </a: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  <a:p>
            <a:pPr marL="1645920" indent="-1645920" defTabSz="438912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200" dirty="0"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57" name="TextBox 2">
            <a:extLst>
              <a:ext uri="{FF2B5EF4-FFF2-40B4-BE49-F238E27FC236}">
                <a16:creationId xmlns:a16="http://schemas.microsoft.com/office/drawing/2014/main" id="{C1F0A208-7CB2-D35C-F062-32849480D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7342" y="463075"/>
            <a:ext cx="1627505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6600" b="1" dirty="0">
                <a:latin typeface="Georgia" panose="02040502050405020303" pitchFamily="18" charset="0"/>
                <a:cs typeface="Arial" panose="020B0604020202020204" pitchFamily="34" charset="0"/>
              </a:rPr>
              <a:t>Company, Univ, and Lab Logos</a:t>
            </a:r>
          </a:p>
          <a:p>
            <a:pPr algn="ctr"/>
            <a:endParaRPr lang="en-US" altLang="en-US" sz="2000" b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/>
            <a:r>
              <a:rPr lang="en-US" altLang="en-US" sz="2000" b="1" dirty="0">
                <a:latin typeface="Georgia" panose="02040502050405020303" pitchFamily="18" charset="0"/>
                <a:cs typeface="Arial" panose="020B0604020202020204" pitchFamily="34" charset="0"/>
              </a:rPr>
              <a:t>Add NSF or other funding agency logo (to the right) </a:t>
            </a:r>
            <a:r>
              <a:rPr lang="en-US" altLang="en-US" sz="2000" b="1" dirty="0">
                <a:latin typeface="Georgia" panose="02040502050405020303" pitchFamily="18" charset="0"/>
                <a:cs typeface="Arial" panose="020B0604020202020204" pitchFamily="34" charset="0"/>
                <a:sym typeface="Wingdings" pitchFamily="2" charset="2"/>
              </a:rPr>
              <a:t></a:t>
            </a:r>
            <a:endParaRPr lang="en-US" altLang="en-US" sz="2000" b="1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538287-C0DE-9FA7-3CB1-254BBB17F418}"/>
              </a:ext>
            </a:extLst>
          </p:cNvPr>
          <p:cNvSpPr txBox="1"/>
          <p:nvPr/>
        </p:nvSpPr>
        <p:spPr>
          <a:xfrm>
            <a:off x="12102563" y="416727"/>
            <a:ext cx="16878018" cy="1107996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NAMRC 55 | MSEC 2027 | LEM&amp;P 2027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08394B-7D4D-1BDE-4308-8A68513D5B7B}"/>
              </a:ext>
            </a:extLst>
          </p:cNvPr>
          <p:cNvSpPr txBox="1"/>
          <p:nvPr/>
        </p:nvSpPr>
        <p:spPr>
          <a:xfrm>
            <a:off x="12660596" y="1777346"/>
            <a:ext cx="14476720" cy="1015663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ctr"/>
            <a:r>
              <a:rPr lang="en-US" sz="6000" b="1" dirty="0">
                <a:latin typeface="Georgia" panose="02040502050405020303" pitchFamily="18" charset="0"/>
                <a:cs typeface="Arial" panose="020B0604020202020204" pitchFamily="34" charset="0"/>
              </a:rPr>
              <a:t>June 21-25, 2027, | Corvallis, Oregon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F68620-306E-0899-6397-2F32252013DF}"/>
              </a:ext>
            </a:extLst>
          </p:cNvPr>
          <p:cNvSpPr txBox="1"/>
          <p:nvPr/>
        </p:nvSpPr>
        <p:spPr>
          <a:xfrm>
            <a:off x="139446" y="3807421"/>
            <a:ext cx="6575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highlight>
                  <a:srgbClr val="FFFF00"/>
                </a:highlight>
                <a:latin typeface="Georgia" panose="02040502050405020303" pitchFamily="18" charset="0"/>
                <a:cs typeface="Arial" panose="020B0604020202020204" pitchFamily="34" charset="0"/>
              </a:rPr>
              <a:t>MSEC2027-XXXX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E69F84-C290-ADC3-E77E-B04C72514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4091"/>
            <a:ext cx="7819373" cy="25015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474</Words>
  <Application>Microsoft Office PowerPoint</Application>
  <PresentationFormat>Custom</PresentationFormat>
  <Paragraphs>139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Georgia</vt:lpstr>
      <vt:lpstr>Office Theme</vt:lpstr>
      <vt:lpstr>Title of Poster Arial 88 pt Centered on Poster Small Caps</vt:lpstr>
    </vt:vector>
  </TitlesOfParts>
  <Manager/>
  <Company>University of Wisconsin-Madison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MSEC 2019 - Poster Template</dc:title>
  <dc:subject/>
  <dc:creator>MSEC</dc:creator>
  <cp:keywords/>
  <dc:description/>
  <cp:lastModifiedBy>Dr. Ala Qattawi</cp:lastModifiedBy>
  <cp:revision>82</cp:revision>
  <cp:lastPrinted>2023-01-30T21:19:20Z</cp:lastPrinted>
  <dcterms:created xsi:type="dcterms:W3CDTF">2008-05-30T19:02:25Z</dcterms:created>
  <dcterms:modified xsi:type="dcterms:W3CDTF">2026-08-23T23:45:35Z</dcterms:modified>
  <cp:category/>
</cp:coreProperties>
</file>