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23E_21FC5AD2.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4" r:id="rId2"/>
  </p:sldMasterIdLst>
  <p:notesMasterIdLst>
    <p:notesMasterId r:id="rId18"/>
  </p:notesMasterIdLst>
  <p:sldIdLst>
    <p:sldId id="583" r:id="rId3"/>
    <p:sldId id="574" r:id="rId4"/>
    <p:sldId id="582" r:id="rId5"/>
    <p:sldId id="589" r:id="rId6"/>
    <p:sldId id="590" r:id="rId7"/>
    <p:sldId id="591" r:id="rId8"/>
    <p:sldId id="575" r:id="rId9"/>
    <p:sldId id="577" r:id="rId10"/>
    <p:sldId id="578" r:id="rId11"/>
    <p:sldId id="579" r:id="rId12"/>
    <p:sldId id="584" r:id="rId13"/>
    <p:sldId id="585" r:id="rId14"/>
    <p:sldId id="586" r:id="rId15"/>
    <p:sldId id="588" r:id="rId16"/>
    <p:sldId id="587" r:id="rId17"/>
  </p:sldIdLst>
  <p:sldSz cx="9144000" cy="6858000" type="letter"/>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556B85B-7B17-B9B8-A36B-BB6F5050A38D}" name="Amy Street" initials="AS" userId="S::streeta@asme.org::64695d83-00cf-42cf-a2f8-2ab3da4cf70f" providerId="AD"/>
  <p188:author id="{3D34425C-0879-EB8B-5CD4-6A59E738711B}" name="Ioanna Aslanidou" initials="IA" userId="S::ioanna.aslanidou@mdu.se::b13be75e-a3cb-41d9-ba72-310f4919c55b" providerId="AD"/>
  <p188:author id="{B3C81CAE-C37E-669E-58A7-E26D22F529D8}" name="Ioanna Aslanidou" initials="IA" userId="S::ioanna.aslanidou@mdh.se::b13be75e-a3cb-41d9-ba72-310f4919c55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8FF"/>
    <a:srgbClr val="FFFFCC"/>
    <a:srgbClr val="99FF66"/>
    <a:srgbClr val="0000FF"/>
    <a:srgbClr val="0000CC"/>
    <a:srgbClr val="000099"/>
    <a:srgbClr val="FFFF66"/>
    <a:srgbClr val="0092D2"/>
    <a:srgbClr val="0066FF"/>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3D6C2E-44EC-994E-A7EB-C13BFC0D6205}" v="1" dt="2025-07-15T09:37:42.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Helle Formatvorlage 2 - Akz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333" autoAdjust="0"/>
    <p:restoredTop sz="94645"/>
  </p:normalViewPr>
  <p:slideViewPr>
    <p:cSldViewPr snapToGrid="0" snapToObjects="1">
      <p:cViewPr varScale="1">
        <p:scale>
          <a:sx n="90" d="100"/>
          <a:sy n="90" d="100"/>
        </p:scale>
        <p:origin x="208" y="9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49" d="100"/>
          <a:sy n="49" d="100"/>
        </p:scale>
        <p:origin x="295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oanna Aslanidou" userId="b13be75e-a3cb-41d9-ba72-310f4919c55b" providerId="ADAL" clId="{013D6C2E-44EC-994E-A7EB-C13BFC0D6205}"/>
    <pc:docChg chg="modSld">
      <pc:chgData name="Ioanna Aslanidou" userId="b13be75e-a3cb-41d9-ba72-310f4919c55b" providerId="ADAL" clId="{013D6C2E-44EC-994E-A7EB-C13BFC0D6205}" dt="2025-07-23T07:13:07.975" v="7" actId="20577"/>
      <pc:docMkLst>
        <pc:docMk/>
      </pc:docMkLst>
      <pc:sldChg chg="modSp mod">
        <pc:chgData name="Ioanna Aslanidou" userId="b13be75e-a3cb-41d9-ba72-310f4919c55b" providerId="ADAL" clId="{013D6C2E-44EC-994E-A7EB-C13BFC0D6205}" dt="2025-07-23T07:13:07.975" v="7" actId="20577"/>
        <pc:sldMkLst>
          <pc:docMk/>
          <pc:sldMk cId="570186450" sldId="574"/>
        </pc:sldMkLst>
        <pc:spChg chg="mod">
          <ac:chgData name="Ioanna Aslanidou" userId="b13be75e-a3cb-41d9-ba72-310f4919c55b" providerId="ADAL" clId="{013D6C2E-44EC-994E-A7EB-C13BFC0D6205}" dt="2025-07-23T07:13:07.975" v="7" actId="20577"/>
          <ac:spMkLst>
            <pc:docMk/>
            <pc:sldMk cId="570186450" sldId="574"/>
            <ac:spMk id="10" creationId="{1E53BFAC-75B8-4C4B-937B-907CAA917DD1}"/>
          </ac:spMkLst>
        </pc:spChg>
      </pc:sldChg>
      <pc:sldChg chg="modSp mod">
        <pc:chgData name="Ioanna Aslanidou" userId="b13be75e-a3cb-41d9-ba72-310f4919c55b" providerId="ADAL" clId="{013D6C2E-44EC-994E-A7EB-C13BFC0D6205}" dt="2025-07-23T07:12:23.828" v="3" actId="20577"/>
        <pc:sldMkLst>
          <pc:docMk/>
          <pc:sldMk cId="3798222408" sldId="582"/>
        </pc:sldMkLst>
        <pc:graphicFrameChg chg="modGraphic">
          <ac:chgData name="Ioanna Aslanidou" userId="b13be75e-a3cb-41d9-ba72-310f4919c55b" providerId="ADAL" clId="{013D6C2E-44EC-994E-A7EB-C13BFC0D6205}" dt="2025-07-23T07:12:23.828" v="3" actId="20577"/>
          <ac:graphicFrameMkLst>
            <pc:docMk/>
            <pc:sldMk cId="3798222408" sldId="582"/>
            <ac:graphicFrameMk id="7" creationId="{00000000-0000-0000-0000-000000000000}"/>
          </ac:graphicFrameMkLst>
        </pc:graphicFrameChg>
      </pc:sldChg>
      <pc:sldChg chg="modSp mod">
        <pc:chgData name="Ioanna Aslanidou" userId="b13be75e-a3cb-41d9-ba72-310f4919c55b" providerId="ADAL" clId="{013D6C2E-44EC-994E-A7EB-C13BFC0D6205}" dt="2025-07-23T07:13:03.979" v="5" actId="20577"/>
        <pc:sldMkLst>
          <pc:docMk/>
          <pc:sldMk cId="3366339463" sldId="583"/>
        </pc:sldMkLst>
        <pc:spChg chg="mod">
          <ac:chgData name="Ioanna Aslanidou" userId="b13be75e-a3cb-41d9-ba72-310f4919c55b" providerId="ADAL" clId="{013D6C2E-44EC-994E-A7EB-C13BFC0D6205}" dt="2025-07-23T07:13:03.979" v="5" actId="20577"/>
          <ac:spMkLst>
            <pc:docMk/>
            <pc:sldMk cId="3366339463" sldId="583"/>
            <ac:spMk id="4" creationId="{9CAC5131-AADA-4886-95C8-20B9486400D1}"/>
          </ac:spMkLst>
        </pc:spChg>
      </pc:sldChg>
    </pc:docChg>
  </pc:docChgLst>
</pc:chgInfo>
</file>

<file path=ppt/comments/modernComment_23E_21FC5AD2.xml><?xml version="1.0" encoding="utf-8"?>
<p188:cmLst xmlns:a="http://schemas.openxmlformats.org/drawingml/2006/main" xmlns:r="http://schemas.openxmlformats.org/officeDocument/2006/relationships" xmlns:p188="http://schemas.microsoft.com/office/powerpoint/2018/8/main">
  <p188:cm id="{0D3DD71A-EBB6-D045-ACF9-0A04635CC6D9}" authorId="{3D34425C-0879-EB8B-5CD4-6A59E738711B}" created="2024-10-09T09:55:58.462">
    <ac:txMkLst xmlns:ac="http://schemas.microsoft.com/office/drawing/2013/main/command">
      <pc:docMk xmlns:pc="http://schemas.microsoft.com/office/powerpoint/2013/main/command"/>
      <pc:sldMk xmlns:pc="http://schemas.microsoft.com/office/powerpoint/2013/main/command" cId="570186450" sldId="574"/>
      <ac:spMk id="7" creationId="{16E5156C-CA32-4FB6-9AAD-7625CF504298}"/>
      <ac:txMk cp="280">
        <ac:context len="281" hash="4284228434"/>
      </ac:txMk>
    </ac:txMkLst>
    <p188:pos x="6325076" y="5021118"/>
    <p188:txBody>
      <a:bodyPr/>
      <a:lstStyle/>
      <a:p>
        <a:r>
          <a:rPr lang="en-SE"/>
          <a:t>To be updated with link</a:t>
        </a:r>
      </a:p>
    </p188:txBody>
  </p188:cm>
  <p188:cm id="{BDB00102-C71C-E648-8D1D-42A5EDF7FC93}" authorId="{3D34425C-0879-EB8B-5CD4-6A59E738711B}" created="2024-10-09T09:56:06.904">
    <ac:txMkLst xmlns:ac="http://schemas.microsoft.com/office/drawing/2013/main/command">
      <pc:docMk xmlns:pc="http://schemas.microsoft.com/office/powerpoint/2013/main/command"/>
      <pc:sldMk xmlns:pc="http://schemas.microsoft.com/office/powerpoint/2013/main/command" cId="570186450" sldId="574"/>
      <ac:spMk id="7" creationId="{16E5156C-CA32-4FB6-9AAD-7625CF504298}"/>
      <ac:txMk cp="280">
        <ac:context len="281" hash="4284228434"/>
      </ac:txMk>
    </ac:txMkLst>
    <p188:pos x="6325076" y="5021118"/>
    <p188:txBody>
      <a:bodyPr/>
      <a:lstStyle/>
      <a:p>
        <a:r>
          <a:rPr lang="en-SE"/>
          <a:t>Update link</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65" cy="497410"/>
          </a:xfrm>
          <a:prstGeom prst="rect">
            <a:avLst/>
          </a:prstGeom>
        </p:spPr>
        <p:txBody>
          <a:bodyPr vert="horz" lIns="88212" tIns="44106" rIns="88212" bIns="44106" rtlCol="0"/>
          <a:lstStyle>
            <a:lvl1pPr algn="l">
              <a:defRPr sz="1200"/>
            </a:lvl1pPr>
          </a:lstStyle>
          <a:p>
            <a:endParaRPr lang="de-CH"/>
          </a:p>
        </p:txBody>
      </p:sp>
      <p:sp>
        <p:nvSpPr>
          <p:cNvPr id="3" name="Date Placeholder 2"/>
          <p:cNvSpPr>
            <a:spLocks noGrp="1"/>
          </p:cNvSpPr>
          <p:nvPr>
            <p:ph type="dt" idx="1"/>
          </p:nvPr>
        </p:nvSpPr>
        <p:spPr>
          <a:xfrm>
            <a:off x="3850092" y="1"/>
            <a:ext cx="2946065" cy="497410"/>
          </a:xfrm>
          <a:prstGeom prst="rect">
            <a:avLst/>
          </a:prstGeom>
        </p:spPr>
        <p:txBody>
          <a:bodyPr vert="horz" lIns="88212" tIns="44106" rIns="88212" bIns="44106" rtlCol="0"/>
          <a:lstStyle>
            <a:lvl1pPr algn="r">
              <a:defRPr sz="1200"/>
            </a:lvl1pPr>
          </a:lstStyle>
          <a:p>
            <a:fld id="{F3E09B5E-A09B-41A8-8E93-7E86E12AE9A8}" type="datetimeFigureOut">
              <a:rPr lang="de-CH" smtClean="0"/>
              <a:t>23.07.25</a:t>
            </a:fld>
            <a:endParaRPr lang="de-CH"/>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88212" tIns="44106" rIns="88212" bIns="44106" rtlCol="0" anchor="ctr"/>
          <a:lstStyle/>
          <a:p>
            <a:endParaRPr lang="de-CH"/>
          </a:p>
        </p:txBody>
      </p:sp>
      <p:sp>
        <p:nvSpPr>
          <p:cNvPr id="5" name="Notes Placeholder 4"/>
          <p:cNvSpPr>
            <a:spLocks noGrp="1"/>
          </p:cNvSpPr>
          <p:nvPr>
            <p:ph type="body" sz="quarter" idx="3"/>
          </p:nvPr>
        </p:nvSpPr>
        <p:spPr>
          <a:xfrm>
            <a:off x="679160" y="4776984"/>
            <a:ext cx="5439355" cy="3908440"/>
          </a:xfrm>
          <a:prstGeom prst="rect">
            <a:avLst/>
          </a:prstGeom>
        </p:spPr>
        <p:txBody>
          <a:bodyPr vert="horz" lIns="88212" tIns="44106" rIns="88212" bIns="4410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6" name="Footer Placeholder 5"/>
          <p:cNvSpPr>
            <a:spLocks noGrp="1"/>
          </p:cNvSpPr>
          <p:nvPr>
            <p:ph type="ftr" sz="quarter" idx="4"/>
          </p:nvPr>
        </p:nvSpPr>
        <p:spPr>
          <a:xfrm>
            <a:off x="0" y="9429229"/>
            <a:ext cx="2946065" cy="497409"/>
          </a:xfrm>
          <a:prstGeom prst="rect">
            <a:avLst/>
          </a:prstGeom>
        </p:spPr>
        <p:txBody>
          <a:bodyPr vert="horz" lIns="88212" tIns="44106" rIns="88212" bIns="44106" rtlCol="0" anchor="b"/>
          <a:lstStyle>
            <a:lvl1pPr algn="l">
              <a:defRPr sz="1200"/>
            </a:lvl1pPr>
          </a:lstStyle>
          <a:p>
            <a:endParaRPr lang="de-CH"/>
          </a:p>
        </p:txBody>
      </p:sp>
      <p:sp>
        <p:nvSpPr>
          <p:cNvPr id="7" name="Slide Number Placeholder 6"/>
          <p:cNvSpPr>
            <a:spLocks noGrp="1"/>
          </p:cNvSpPr>
          <p:nvPr>
            <p:ph type="sldNum" sz="quarter" idx="5"/>
          </p:nvPr>
        </p:nvSpPr>
        <p:spPr>
          <a:xfrm>
            <a:off x="3850092" y="9429229"/>
            <a:ext cx="2946065" cy="497409"/>
          </a:xfrm>
          <a:prstGeom prst="rect">
            <a:avLst/>
          </a:prstGeom>
        </p:spPr>
        <p:txBody>
          <a:bodyPr vert="horz" lIns="88212" tIns="44106" rIns="88212" bIns="44106" rtlCol="0" anchor="b"/>
          <a:lstStyle>
            <a:lvl1pPr algn="r">
              <a:defRPr sz="1200"/>
            </a:lvl1pPr>
          </a:lstStyle>
          <a:p>
            <a:fld id="{23591E7D-8B2B-49E1-9363-297055C363D2}" type="slidenum">
              <a:rPr lang="de-CH" smtClean="0"/>
              <a:t>‹#›</a:t>
            </a:fld>
            <a:endParaRPr lang="de-CH"/>
          </a:p>
        </p:txBody>
      </p:sp>
    </p:spTree>
    <p:extLst>
      <p:ext uri="{BB962C8B-B14F-4D97-AF65-F5344CB8AC3E}">
        <p14:creationId xmlns:p14="http://schemas.microsoft.com/office/powerpoint/2010/main" val="1748195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1122363"/>
            <a:ext cx="6858000" cy="2387600"/>
          </a:xfrm>
        </p:spPr>
        <p:txBody>
          <a:bodyPr anchor="b">
            <a:normAutofit/>
          </a:bodyPr>
          <a:lstStyle>
            <a:lvl1pPr algn="ctr">
              <a:defRPr sz="4000"/>
            </a:lvl1pPr>
          </a:lstStyle>
          <a:p>
            <a:r>
              <a:rPr lang="en-US"/>
              <a:t>Click to edit Master title style</a:t>
            </a:r>
            <a:endParaRPr lang="en-US" dirty="0"/>
          </a:p>
        </p:txBody>
      </p:sp>
      <p:sp>
        <p:nvSpPr>
          <p:cNvPr id="3" name="Subtitle 2"/>
          <p:cNvSpPr>
            <a:spLocks noGrp="1"/>
          </p:cNvSpPr>
          <p:nvPr>
            <p:ph type="subTitle" idx="1"/>
          </p:nvPr>
        </p:nvSpPr>
        <p:spPr>
          <a:xfrm>
            <a:off x="1143001" y="3602040"/>
            <a:ext cx="6858000" cy="1655763"/>
          </a:xfrm>
        </p:spPr>
        <p:txBody>
          <a:bodyPr>
            <a:normAutofit/>
          </a:bodyPr>
          <a:lstStyle>
            <a:lvl1pPr marL="0" indent="0" algn="ctr">
              <a:lnSpc>
                <a:spcPts val="2100"/>
              </a:lnSpc>
              <a:buNone/>
              <a:defRPr sz="1800" cap="all" spc="75"/>
            </a:lvl1pPr>
            <a:lvl2pPr marL="456770" indent="0" algn="ctr">
              <a:buNone/>
              <a:defRPr sz="2000"/>
            </a:lvl2pPr>
            <a:lvl3pPr marL="913539" indent="0" algn="ctr">
              <a:buNone/>
              <a:defRPr sz="1800"/>
            </a:lvl3pPr>
            <a:lvl4pPr marL="1370308" indent="0" algn="ctr">
              <a:buNone/>
              <a:defRPr sz="1600"/>
            </a:lvl4pPr>
            <a:lvl5pPr marL="1827078" indent="0" algn="ctr">
              <a:buNone/>
              <a:defRPr sz="1600"/>
            </a:lvl5pPr>
            <a:lvl6pPr marL="2283847" indent="0" algn="ctr">
              <a:buNone/>
              <a:defRPr sz="1600"/>
            </a:lvl6pPr>
            <a:lvl7pPr marL="2740616" indent="0" algn="ctr">
              <a:buNone/>
              <a:defRPr sz="1600"/>
            </a:lvl7pPr>
            <a:lvl8pPr marL="3197386" indent="0" algn="ctr">
              <a:buNone/>
              <a:defRPr sz="1600"/>
            </a:lvl8pPr>
            <a:lvl9pPr marL="3654155"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77869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76514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7"/>
            <a:ext cx="1971675"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4" y="365127"/>
            <a:ext cx="5800724"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617250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1" y="1122363"/>
            <a:ext cx="6858000" cy="2387600"/>
          </a:xfrm>
        </p:spPr>
        <p:txBody>
          <a:bodyPr anchor="b">
            <a:normAutofit/>
          </a:bodyPr>
          <a:lstStyle>
            <a:lvl1pPr algn="ctr">
              <a:defRPr sz="4000"/>
            </a:lvl1pPr>
          </a:lstStyle>
          <a:p>
            <a:r>
              <a:rPr lang="en-US"/>
              <a:t>Click to edit Master title style</a:t>
            </a:r>
            <a:endParaRPr lang="en-US" dirty="0"/>
          </a:p>
        </p:txBody>
      </p:sp>
      <p:sp>
        <p:nvSpPr>
          <p:cNvPr id="3" name="Subtitle 2"/>
          <p:cNvSpPr>
            <a:spLocks noGrp="1"/>
          </p:cNvSpPr>
          <p:nvPr>
            <p:ph type="subTitle" idx="1"/>
          </p:nvPr>
        </p:nvSpPr>
        <p:spPr>
          <a:xfrm>
            <a:off x="1143001" y="3602040"/>
            <a:ext cx="6858000" cy="1655763"/>
          </a:xfrm>
        </p:spPr>
        <p:txBody>
          <a:bodyPr>
            <a:normAutofit/>
          </a:bodyPr>
          <a:lstStyle>
            <a:lvl1pPr marL="0" indent="0" algn="ctr">
              <a:lnSpc>
                <a:spcPts val="2100"/>
              </a:lnSpc>
              <a:buNone/>
              <a:defRPr sz="1800" cap="all" spc="75"/>
            </a:lvl1pPr>
            <a:lvl2pPr marL="456770" indent="0" algn="ctr">
              <a:buNone/>
              <a:defRPr sz="2000"/>
            </a:lvl2pPr>
            <a:lvl3pPr marL="913539" indent="0" algn="ctr">
              <a:buNone/>
              <a:defRPr sz="1800"/>
            </a:lvl3pPr>
            <a:lvl4pPr marL="1370308" indent="0" algn="ctr">
              <a:buNone/>
              <a:defRPr sz="1600"/>
            </a:lvl4pPr>
            <a:lvl5pPr marL="1827078" indent="0" algn="ctr">
              <a:buNone/>
              <a:defRPr sz="1600"/>
            </a:lvl5pPr>
            <a:lvl6pPr marL="2283847" indent="0" algn="ctr">
              <a:buNone/>
              <a:defRPr sz="1600"/>
            </a:lvl6pPr>
            <a:lvl7pPr marL="2740616" indent="0" algn="ctr">
              <a:buNone/>
              <a:defRPr sz="1600"/>
            </a:lvl7pPr>
            <a:lvl8pPr marL="3197386" indent="0" algn="ctr">
              <a:buNone/>
              <a:defRPr sz="1600"/>
            </a:lvl8pPr>
            <a:lvl9pPr marL="3654155"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72380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138478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558558"/>
            <a:ext cx="7886700" cy="2852737"/>
          </a:xfrm>
        </p:spPr>
        <p:txBody>
          <a:bodyPr anchor="b">
            <a:normAutofit/>
          </a:bodyPr>
          <a:lstStyle>
            <a:lvl1pPr algn="ctr">
              <a:defRPr sz="4000"/>
            </a:lvl1pPr>
          </a:lstStyle>
          <a:p>
            <a:r>
              <a:rPr lang="en-US"/>
              <a:t>Click to edit Master title style</a:t>
            </a:r>
          </a:p>
        </p:txBody>
      </p:sp>
      <p:sp>
        <p:nvSpPr>
          <p:cNvPr id="3" name="Text Placeholder 2"/>
          <p:cNvSpPr>
            <a:spLocks noGrp="1"/>
          </p:cNvSpPr>
          <p:nvPr>
            <p:ph type="body" idx="1"/>
          </p:nvPr>
        </p:nvSpPr>
        <p:spPr>
          <a:xfrm>
            <a:off x="623888" y="3438288"/>
            <a:ext cx="7886700" cy="1500187"/>
          </a:xfrm>
        </p:spPr>
        <p:txBody>
          <a:bodyPr/>
          <a:lstStyle>
            <a:lvl1pPr marL="0" indent="0" algn="ctr">
              <a:buNone/>
              <a:defRPr sz="2400">
                <a:solidFill>
                  <a:schemeClr val="tx1">
                    <a:tint val="75000"/>
                  </a:schemeClr>
                </a:solidFill>
              </a:defRPr>
            </a:lvl1pPr>
            <a:lvl2pPr marL="456770" indent="0">
              <a:buNone/>
              <a:defRPr sz="2000">
                <a:solidFill>
                  <a:schemeClr val="tx1">
                    <a:tint val="75000"/>
                  </a:schemeClr>
                </a:solidFill>
              </a:defRPr>
            </a:lvl2pPr>
            <a:lvl3pPr marL="913539" indent="0">
              <a:buNone/>
              <a:defRPr sz="1800">
                <a:solidFill>
                  <a:schemeClr val="tx1">
                    <a:tint val="75000"/>
                  </a:schemeClr>
                </a:solidFill>
              </a:defRPr>
            </a:lvl3pPr>
            <a:lvl4pPr marL="1370308" indent="0">
              <a:buNone/>
              <a:defRPr sz="1600">
                <a:solidFill>
                  <a:schemeClr val="tx1">
                    <a:tint val="75000"/>
                  </a:schemeClr>
                </a:solidFill>
              </a:defRPr>
            </a:lvl4pPr>
            <a:lvl5pPr marL="1827078" indent="0">
              <a:buNone/>
              <a:defRPr sz="1600">
                <a:solidFill>
                  <a:schemeClr val="tx1">
                    <a:tint val="75000"/>
                  </a:schemeClr>
                </a:solidFill>
              </a:defRPr>
            </a:lvl5pPr>
            <a:lvl6pPr marL="2283847" indent="0">
              <a:buNone/>
              <a:defRPr sz="1600">
                <a:solidFill>
                  <a:schemeClr val="tx1">
                    <a:tint val="75000"/>
                  </a:schemeClr>
                </a:solidFill>
              </a:defRPr>
            </a:lvl6pPr>
            <a:lvl7pPr marL="2740616" indent="0">
              <a:buNone/>
              <a:defRPr sz="1600">
                <a:solidFill>
                  <a:schemeClr val="tx1">
                    <a:tint val="75000"/>
                  </a:schemeClr>
                </a:solidFill>
              </a:defRPr>
            </a:lvl7pPr>
            <a:lvl8pPr marL="3197386" indent="0">
              <a:buNone/>
              <a:defRPr sz="1600">
                <a:solidFill>
                  <a:schemeClr val="tx1">
                    <a:tint val="75000"/>
                  </a:schemeClr>
                </a:solidFill>
              </a:defRPr>
            </a:lvl8pPr>
            <a:lvl9pPr marL="3654155"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2213052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97940" y="1825625"/>
            <a:ext cx="311691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9" y="1825625"/>
            <a:ext cx="3121193"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722461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6770" indent="0">
              <a:buNone/>
              <a:defRPr sz="2000" b="1"/>
            </a:lvl2pPr>
            <a:lvl3pPr marL="913539" indent="0">
              <a:buNone/>
              <a:defRPr sz="1800" b="1"/>
            </a:lvl3pPr>
            <a:lvl4pPr marL="1370308" indent="0">
              <a:buNone/>
              <a:defRPr sz="1600" b="1"/>
            </a:lvl4pPr>
            <a:lvl5pPr marL="1827078" indent="0">
              <a:buNone/>
              <a:defRPr sz="1600" b="1"/>
            </a:lvl5pPr>
            <a:lvl6pPr marL="2283847" indent="0">
              <a:buNone/>
              <a:defRPr sz="1600" b="1"/>
            </a:lvl6pPr>
            <a:lvl7pPr marL="2740616" indent="0">
              <a:buNone/>
              <a:defRPr sz="1600" b="1"/>
            </a:lvl7pPr>
            <a:lvl8pPr marL="3197386" indent="0">
              <a:buNone/>
              <a:defRPr sz="1600" b="1"/>
            </a:lvl8pPr>
            <a:lvl9pPr marL="3654155"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6" y="1681164"/>
            <a:ext cx="3887391" cy="823912"/>
          </a:xfrm>
        </p:spPr>
        <p:txBody>
          <a:bodyPr anchor="b"/>
          <a:lstStyle>
            <a:lvl1pPr marL="0" indent="0">
              <a:buNone/>
              <a:defRPr sz="2400" b="1"/>
            </a:lvl1pPr>
            <a:lvl2pPr marL="456770" indent="0">
              <a:buNone/>
              <a:defRPr sz="2000" b="1"/>
            </a:lvl2pPr>
            <a:lvl3pPr marL="913539" indent="0">
              <a:buNone/>
              <a:defRPr sz="1800" b="1"/>
            </a:lvl3pPr>
            <a:lvl4pPr marL="1370308" indent="0">
              <a:buNone/>
              <a:defRPr sz="1600" b="1"/>
            </a:lvl4pPr>
            <a:lvl5pPr marL="1827078" indent="0">
              <a:buNone/>
              <a:defRPr sz="1600" b="1"/>
            </a:lvl5pPr>
            <a:lvl6pPr marL="2283847" indent="0">
              <a:buNone/>
              <a:defRPr sz="1600" b="1"/>
            </a:lvl6pPr>
            <a:lvl7pPr marL="2740616" indent="0">
              <a:buNone/>
              <a:defRPr sz="1600" b="1"/>
            </a:lvl7pPr>
            <a:lvl8pPr marL="3197386" indent="0">
              <a:buNone/>
              <a:defRPr sz="1600" b="1"/>
            </a:lvl8pPr>
            <a:lvl9pPr marL="365415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6"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919132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5" name="Slide Number Placeholder 4"/>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057145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4" name="Slide Number Placeholder 3"/>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9021322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2" y="98743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2" y="2057403"/>
            <a:ext cx="2949178" cy="3811588"/>
          </a:xfrm>
        </p:spPr>
        <p:txBody>
          <a:bodyPr/>
          <a:lstStyle>
            <a:lvl1pPr marL="0" indent="0">
              <a:buNone/>
              <a:defRPr sz="1600"/>
            </a:lvl1pPr>
            <a:lvl2pPr marL="456770" indent="0">
              <a:buNone/>
              <a:defRPr sz="1400"/>
            </a:lvl2pPr>
            <a:lvl3pPr marL="913539" indent="0">
              <a:buNone/>
              <a:defRPr sz="1200"/>
            </a:lvl3pPr>
            <a:lvl4pPr marL="1370308" indent="0">
              <a:buNone/>
              <a:defRPr sz="1000"/>
            </a:lvl4pPr>
            <a:lvl5pPr marL="1827078" indent="0">
              <a:buNone/>
              <a:defRPr sz="1000"/>
            </a:lvl5pPr>
            <a:lvl6pPr marL="2283847" indent="0">
              <a:buNone/>
              <a:defRPr sz="1000"/>
            </a:lvl6pPr>
            <a:lvl7pPr marL="2740616" indent="0">
              <a:buNone/>
              <a:defRPr sz="1000"/>
            </a:lvl7pPr>
            <a:lvl8pPr marL="3197386" indent="0">
              <a:buNone/>
              <a:defRPr sz="1000"/>
            </a:lvl8pPr>
            <a:lvl9pPr marL="3654155"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92728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708066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2" y="987438"/>
            <a:ext cx="4629150" cy="4873625"/>
          </a:xfrm>
        </p:spPr>
        <p:txBody>
          <a:bodyPr/>
          <a:lstStyle>
            <a:lvl1pPr marL="0" indent="0">
              <a:buNone/>
              <a:defRPr sz="3200"/>
            </a:lvl1pPr>
            <a:lvl2pPr marL="456770" indent="0">
              <a:buNone/>
              <a:defRPr sz="2800"/>
            </a:lvl2pPr>
            <a:lvl3pPr marL="913539" indent="0">
              <a:buNone/>
              <a:defRPr sz="2400"/>
            </a:lvl3pPr>
            <a:lvl4pPr marL="1370308" indent="0">
              <a:buNone/>
              <a:defRPr sz="2000"/>
            </a:lvl4pPr>
            <a:lvl5pPr marL="1827078" indent="0">
              <a:buNone/>
              <a:defRPr sz="2000"/>
            </a:lvl5pPr>
            <a:lvl6pPr marL="2283847" indent="0">
              <a:buNone/>
              <a:defRPr sz="2000"/>
            </a:lvl6pPr>
            <a:lvl7pPr marL="2740616" indent="0">
              <a:buNone/>
              <a:defRPr sz="2000"/>
            </a:lvl7pPr>
            <a:lvl8pPr marL="3197386" indent="0">
              <a:buNone/>
              <a:defRPr sz="2000"/>
            </a:lvl8pPr>
            <a:lvl9pPr marL="3654155"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2" y="2057403"/>
            <a:ext cx="2949178" cy="3811588"/>
          </a:xfrm>
        </p:spPr>
        <p:txBody>
          <a:bodyPr/>
          <a:lstStyle>
            <a:lvl1pPr marL="0" indent="0">
              <a:buNone/>
              <a:defRPr sz="1600"/>
            </a:lvl1pPr>
            <a:lvl2pPr marL="456770" indent="0">
              <a:buNone/>
              <a:defRPr sz="1400"/>
            </a:lvl2pPr>
            <a:lvl3pPr marL="913539" indent="0">
              <a:buNone/>
              <a:defRPr sz="1200"/>
            </a:lvl3pPr>
            <a:lvl4pPr marL="1370308" indent="0">
              <a:buNone/>
              <a:defRPr sz="1000"/>
            </a:lvl4pPr>
            <a:lvl5pPr marL="1827078" indent="0">
              <a:buNone/>
              <a:defRPr sz="1000"/>
            </a:lvl5pPr>
            <a:lvl6pPr marL="2283847" indent="0">
              <a:buNone/>
              <a:defRPr sz="1000"/>
            </a:lvl6pPr>
            <a:lvl7pPr marL="2740616" indent="0">
              <a:buNone/>
              <a:defRPr sz="1000"/>
            </a:lvl7pPr>
            <a:lvl8pPr marL="3197386" indent="0">
              <a:buNone/>
              <a:defRPr sz="1000"/>
            </a:lvl8pPr>
            <a:lvl9pPr marL="3654155"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843637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852507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7"/>
            <a:ext cx="1971675"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4" y="365127"/>
            <a:ext cx="5800724"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200402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522000" y="1764000"/>
            <a:ext cx="8280000" cy="4608000"/>
          </a:xfrm>
        </p:spPr>
        <p:txBody>
          <a:bodyPr>
            <a:noAutofit/>
          </a:bodyPr>
          <a:lstStyle>
            <a:lvl1pPr>
              <a:spcBef>
                <a:spcPts val="380"/>
              </a:spcBef>
              <a:buClr>
                <a:srgbClr val="01426A"/>
              </a:buClr>
              <a:defRPr>
                <a:solidFill>
                  <a:schemeClr val="tx1"/>
                </a:solidFill>
              </a:defRPr>
            </a:lvl1pPr>
            <a:lvl2pPr marL="182563" indent="-182563">
              <a:spcBef>
                <a:spcPts val="380"/>
              </a:spcBef>
              <a:buClr>
                <a:srgbClr val="01426A"/>
              </a:buClr>
              <a:buFont typeface="Arial" panose="020B0604020202020204" pitchFamily="34" charset="0"/>
              <a:buChar char="•"/>
              <a:defRPr>
                <a:solidFill>
                  <a:schemeClr val="tx1"/>
                </a:solidFill>
              </a:defRPr>
            </a:lvl2pPr>
            <a:lvl3pPr marL="365125" indent="-169863">
              <a:spcBef>
                <a:spcPts val="380"/>
              </a:spcBef>
              <a:buClr>
                <a:srgbClr val="01426A"/>
              </a:buClr>
              <a:buFont typeface="Symbol" panose="05050102010706020507" pitchFamily="18" charset="2"/>
              <a:buChar char="-"/>
              <a:defRPr>
                <a:solidFill>
                  <a:schemeClr val="tx1"/>
                </a:solidFill>
              </a:defRPr>
            </a:lvl3pPr>
            <a:lvl4pPr marL="534988" indent="-182563">
              <a:spcBef>
                <a:spcPts val="380"/>
              </a:spcBef>
              <a:buClr>
                <a:srgbClr val="01426A"/>
              </a:buClr>
              <a:buFont typeface="Symbol" panose="05050102010706020507" pitchFamily="18" charset="2"/>
              <a:buChar char="-"/>
              <a:defRPr>
                <a:solidFill>
                  <a:schemeClr val="tx1"/>
                </a:solidFill>
              </a:defRPr>
            </a:lvl4pPr>
            <a:lvl5pPr marL="720725" indent="-185738">
              <a:spcBef>
                <a:spcPts val="380"/>
              </a:spcBef>
              <a:buClr>
                <a:srgbClr val="01426A"/>
              </a:buClr>
              <a:buFont typeface="Symbol" panose="05050102010706020507" pitchFamily="18" charset="2"/>
              <a:buChar char="-"/>
              <a:tabLst/>
              <a:defRPr>
                <a:solidFill>
                  <a:schemeClr val="tx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5D255454-1454-C843-A015-B1AE29131913}" type="slidenum">
              <a:rPr lang="de-DE" smtClean="0"/>
              <a:t>‹#›</a:t>
            </a:fld>
            <a:endParaRPr lang="de-DE" dirty="0"/>
          </a:p>
        </p:txBody>
      </p:sp>
      <p:sp>
        <p:nvSpPr>
          <p:cNvPr id="2" name="Titel 1"/>
          <p:cNvSpPr>
            <a:spLocks noGrp="1"/>
          </p:cNvSpPr>
          <p:nvPr>
            <p:ph type="title"/>
          </p:nvPr>
        </p:nvSpPr>
        <p:spPr/>
        <p:txBody>
          <a:bodyPr/>
          <a:lstStyle>
            <a:lvl1pPr>
              <a:defRPr/>
            </a:lvl1pPr>
          </a:lstStyle>
          <a:p>
            <a:r>
              <a:rPr lang="de-DE"/>
              <a:t>Titelmasterformat durch Klicken bearbeiten</a:t>
            </a:r>
            <a:endParaRPr lang="de-DE" dirty="0"/>
          </a:p>
        </p:txBody>
      </p:sp>
    </p:spTree>
    <p:extLst>
      <p:ext uri="{BB962C8B-B14F-4D97-AF65-F5344CB8AC3E}">
        <p14:creationId xmlns:p14="http://schemas.microsoft.com/office/powerpoint/2010/main" val="4263771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558558"/>
            <a:ext cx="7886700" cy="2852737"/>
          </a:xfrm>
        </p:spPr>
        <p:txBody>
          <a:bodyPr anchor="b">
            <a:normAutofit/>
          </a:bodyPr>
          <a:lstStyle>
            <a:lvl1pPr algn="ctr">
              <a:defRPr sz="4000"/>
            </a:lvl1pPr>
          </a:lstStyle>
          <a:p>
            <a:r>
              <a:rPr lang="en-US"/>
              <a:t>Click to edit Master title style</a:t>
            </a:r>
          </a:p>
        </p:txBody>
      </p:sp>
      <p:sp>
        <p:nvSpPr>
          <p:cNvPr id="3" name="Text Placeholder 2"/>
          <p:cNvSpPr>
            <a:spLocks noGrp="1"/>
          </p:cNvSpPr>
          <p:nvPr>
            <p:ph type="body" idx="1"/>
          </p:nvPr>
        </p:nvSpPr>
        <p:spPr>
          <a:xfrm>
            <a:off x="623888" y="3438288"/>
            <a:ext cx="7886700" cy="1500187"/>
          </a:xfrm>
        </p:spPr>
        <p:txBody>
          <a:bodyPr/>
          <a:lstStyle>
            <a:lvl1pPr marL="0" indent="0" algn="ctr">
              <a:buNone/>
              <a:defRPr sz="2400">
                <a:solidFill>
                  <a:schemeClr val="tx1">
                    <a:tint val="75000"/>
                  </a:schemeClr>
                </a:solidFill>
              </a:defRPr>
            </a:lvl1pPr>
            <a:lvl2pPr marL="456770" indent="0">
              <a:buNone/>
              <a:defRPr sz="2000">
                <a:solidFill>
                  <a:schemeClr val="tx1">
                    <a:tint val="75000"/>
                  </a:schemeClr>
                </a:solidFill>
              </a:defRPr>
            </a:lvl2pPr>
            <a:lvl3pPr marL="913539" indent="0">
              <a:buNone/>
              <a:defRPr sz="1800">
                <a:solidFill>
                  <a:schemeClr val="tx1">
                    <a:tint val="75000"/>
                  </a:schemeClr>
                </a:solidFill>
              </a:defRPr>
            </a:lvl3pPr>
            <a:lvl4pPr marL="1370308" indent="0">
              <a:buNone/>
              <a:defRPr sz="1600">
                <a:solidFill>
                  <a:schemeClr val="tx1">
                    <a:tint val="75000"/>
                  </a:schemeClr>
                </a:solidFill>
              </a:defRPr>
            </a:lvl4pPr>
            <a:lvl5pPr marL="1827078" indent="0">
              <a:buNone/>
              <a:defRPr sz="1600">
                <a:solidFill>
                  <a:schemeClr val="tx1">
                    <a:tint val="75000"/>
                  </a:schemeClr>
                </a:solidFill>
              </a:defRPr>
            </a:lvl5pPr>
            <a:lvl6pPr marL="2283847" indent="0">
              <a:buNone/>
              <a:defRPr sz="1600">
                <a:solidFill>
                  <a:schemeClr val="tx1">
                    <a:tint val="75000"/>
                  </a:schemeClr>
                </a:solidFill>
              </a:defRPr>
            </a:lvl6pPr>
            <a:lvl7pPr marL="2740616" indent="0">
              <a:buNone/>
              <a:defRPr sz="1600">
                <a:solidFill>
                  <a:schemeClr val="tx1">
                    <a:tint val="75000"/>
                  </a:schemeClr>
                </a:solidFill>
              </a:defRPr>
            </a:lvl7pPr>
            <a:lvl8pPr marL="3197386" indent="0">
              <a:buNone/>
              <a:defRPr sz="1600">
                <a:solidFill>
                  <a:schemeClr val="tx1">
                    <a:tint val="75000"/>
                  </a:schemeClr>
                </a:solidFill>
              </a:defRPr>
            </a:lvl8pPr>
            <a:lvl9pPr marL="3654155"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287035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97940" y="1825625"/>
            <a:ext cx="311691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9" y="1825625"/>
            <a:ext cx="3121193"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99107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6770" indent="0">
              <a:buNone/>
              <a:defRPr sz="2000" b="1"/>
            </a:lvl2pPr>
            <a:lvl3pPr marL="913539" indent="0">
              <a:buNone/>
              <a:defRPr sz="1800" b="1"/>
            </a:lvl3pPr>
            <a:lvl4pPr marL="1370308" indent="0">
              <a:buNone/>
              <a:defRPr sz="1600" b="1"/>
            </a:lvl4pPr>
            <a:lvl5pPr marL="1827078" indent="0">
              <a:buNone/>
              <a:defRPr sz="1600" b="1"/>
            </a:lvl5pPr>
            <a:lvl6pPr marL="2283847" indent="0">
              <a:buNone/>
              <a:defRPr sz="1600" b="1"/>
            </a:lvl6pPr>
            <a:lvl7pPr marL="2740616" indent="0">
              <a:buNone/>
              <a:defRPr sz="1600" b="1"/>
            </a:lvl7pPr>
            <a:lvl8pPr marL="3197386" indent="0">
              <a:buNone/>
              <a:defRPr sz="1600" b="1"/>
            </a:lvl8pPr>
            <a:lvl9pPr marL="3654155"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6" y="1681164"/>
            <a:ext cx="3887391" cy="823912"/>
          </a:xfrm>
        </p:spPr>
        <p:txBody>
          <a:bodyPr anchor="b"/>
          <a:lstStyle>
            <a:lvl1pPr marL="0" indent="0">
              <a:buNone/>
              <a:defRPr sz="2400" b="1"/>
            </a:lvl1pPr>
            <a:lvl2pPr marL="456770" indent="0">
              <a:buNone/>
              <a:defRPr sz="2000" b="1"/>
            </a:lvl2pPr>
            <a:lvl3pPr marL="913539" indent="0">
              <a:buNone/>
              <a:defRPr sz="1800" b="1"/>
            </a:lvl3pPr>
            <a:lvl4pPr marL="1370308" indent="0">
              <a:buNone/>
              <a:defRPr sz="1600" b="1"/>
            </a:lvl4pPr>
            <a:lvl5pPr marL="1827078" indent="0">
              <a:buNone/>
              <a:defRPr sz="1600" b="1"/>
            </a:lvl5pPr>
            <a:lvl6pPr marL="2283847" indent="0">
              <a:buNone/>
              <a:defRPr sz="1600" b="1"/>
            </a:lvl6pPr>
            <a:lvl7pPr marL="2740616" indent="0">
              <a:buNone/>
              <a:defRPr sz="1600" b="1"/>
            </a:lvl7pPr>
            <a:lvl8pPr marL="3197386" indent="0">
              <a:buNone/>
              <a:defRPr sz="1600" b="1"/>
            </a:lvl8pPr>
            <a:lvl9pPr marL="365415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6"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290394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5" name="Slide Number Placeholder 4"/>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281003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4" name="Slide Number Placeholder 3"/>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1133909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2" y="98743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2" y="2057403"/>
            <a:ext cx="2949178" cy="3811588"/>
          </a:xfrm>
        </p:spPr>
        <p:txBody>
          <a:bodyPr/>
          <a:lstStyle>
            <a:lvl1pPr marL="0" indent="0">
              <a:buNone/>
              <a:defRPr sz="1600"/>
            </a:lvl1pPr>
            <a:lvl2pPr marL="456770" indent="0">
              <a:buNone/>
              <a:defRPr sz="1400"/>
            </a:lvl2pPr>
            <a:lvl3pPr marL="913539" indent="0">
              <a:buNone/>
              <a:defRPr sz="1200"/>
            </a:lvl3pPr>
            <a:lvl4pPr marL="1370308" indent="0">
              <a:buNone/>
              <a:defRPr sz="1000"/>
            </a:lvl4pPr>
            <a:lvl5pPr marL="1827078" indent="0">
              <a:buNone/>
              <a:defRPr sz="1000"/>
            </a:lvl5pPr>
            <a:lvl6pPr marL="2283847" indent="0">
              <a:buNone/>
              <a:defRPr sz="1000"/>
            </a:lvl6pPr>
            <a:lvl7pPr marL="2740616" indent="0">
              <a:buNone/>
              <a:defRPr sz="1000"/>
            </a:lvl7pPr>
            <a:lvl8pPr marL="3197386" indent="0">
              <a:buNone/>
              <a:defRPr sz="1000"/>
            </a:lvl8pPr>
            <a:lvl9pPr marL="3654155"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2349190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2" y="987438"/>
            <a:ext cx="4629150" cy="4873625"/>
          </a:xfrm>
        </p:spPr>
        <p:txBody>
          <a:bodyPr/>
          <a:lstStyle>
            <a:lvl1pPr marL="0" indent="0">
              <a:buNone/>
              <a:defRPr sz="3200"/>
            </a:lvl1pPr>
            <a:lvl2pPr marL="456770" indent="0">
              <a:buNone/>
              <a:defRPr sz="2800"/>
            </a:lvl2pPr>
            <a:lvl3pPr marL="913539" indent="0">
              <a:buNone/>
              <a:defRPr sz="2400"/>
            </a:lvl3pPr>
            <a:lvl4pPr marL="1370308" indent="0">
              <a:buNone/>
              <a:defRPr sz="2000"/>
            </a:lvl4pPr>
            <a:lvl5pPr marL="1827078" indent="0">
              <a:buNone/>
              <a:defRPr sz="2000"/>
            </a:lvl5pPr>
            <a:lvl6pPr marL="2283847" indent="0">
              <a:buNone/>
              <a:defRPr sz="2000"/>
            </a:lvl6pPr>
            <a:lvl7pPr marL="2740616" indent="0">
              <a:buNone/>
              <a:defRPr sz="2000"/>
            </a:lvl7pPr>
            <a:lvl8pPr marL="3197386" indent="0">
              <a:buNone/>
              <a:defRPr sz="2000"/>
            </a:lvl8pPr>
            <a:lvl9pPr marL="3654155"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2" y="2057403"/>
            <a:ext cx="2949178" cy="3811588"/>
          </a:xfrm>
        </p:spPr>
        <p:txBody>
          <a:bodyPr/>
          <a:lstStyle>
            <a:lvl1pPr marL="0" indent="0">
              <a:buNone/>
              <a:defRPr sz="1600"/>
            </a:lvl1pPr>
            <a:lvl2pPr marL="456770" indent="0">
              <a:buNone/>
              <a:defRPr sz="1400"/>
            </a:lvl2pPr>
            <a:lvl3pPr marL="913539" indent="0">
              <a:buNone/>
              <a:defRPr sz="1200"/>
            </a:lvl3pPr>
            <a:lvl4pPr marL="1370308" indent="0">
              <a:buNone/>
              <a:defRPr sz="1000"/>
            </a:lvl4pPr>
            <a:lvl5pPr marL="1827078" indent="0">
              <a:buNone/>
              <a:defRPr sz="1000"/>
            </a:lvl5pPr>
            <a:lvl6pPr marL="2283847" indent="0">
              <a:buNone/>
              <a:defRPr sz="1000"/>
            </a:lvl6pPr>
            <a:lvl7pPr marL="2740616" indent="0">
              <a:buNone/>
              <a:defRPr sz="1000"/>
            </a:lvl7pPr>
            <a:lvl8pPr marL="3197386" indent="0">
              <a:buNone/>
              <a:defRPr sz="1000"/>
            </a:lvl8pPr>
            <a:lvl9pPr marL="3654155"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3028950" y="6356360"/>
            <a:ext cx="3086100" cy="365125"/>
          </a:xfrm>
          <a:prstGeom prst="rect">
            <a:avLst/>
          </a:prstGeom>
        </p:spPr>
        <p:txBody>
          <a:bodyPr lIns="91354" tIns="45677" rIns="91354" bIns="45677"/>
          <a:lstStyle/>
          <a:p>
            <a:pPr defTabSz="456770"/>
            <a:endParaRPr lang="en-US" dirty="0">
              <a:solidFill>
                <a:prstClr val="black"/>
              </a:solidFill>
            </a:endParaRPr>
          </a:p>
        </p:txBody>
      </p:sp>
      <p:sp>
        <p:nvSpPr>
          <p:cNvPr id="7" name="Slide Number Placeholder 6"/>
          <p:cNvSpPr>
            <a:spLocks noGrp="1"/>
          </p:cNvSpPr>
          <p:nvPr>
            <p:ph type="sldNum" sz="quarter" idx="12"/>
          </p:nvPr>
        </p:nvSpPr>
        <p:spPr>
          <a:xfrm>
            <a:off x="3544802" y="6492887"/>
            <a:ext cx="2057400" cy="365125"/>
          </a:xfrm>
          <a:prstGeom prst="rect">
            <a:avLst/>
          </a:prstGeom>
        </p:spPr>
        <p:txBody>
          <a:bodyPr/>
          <a:lstStyle/>
          <a:p>
            <a:fld id="{A5F17B45-84BD-E74D-947D-DA4D0FF84137}" type="slidenum">
              <a:rPr lang="en-US" smtClean="0"/>
              <a:pPr/>
              <a:t>‹#›</a:t>
            </a:fld>
            <a:endParaRPr lang="en-US" dirty="0"/>
          </a:p>
        </p:txBody>
      </p:sp>
    </p:spTree>
    <p:extLst>
      <p:ext uri="{BB962C8B-B14F-4D97-AF65-F5344CB8AC3E}">
        <p14:creationId xmlns:p14="http://schemas.microsoft.com/office/powerpoint/2010/main" val="330310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97949" y="365129"/>
            <a:ext cx="6352403" cy="1325563"/>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1397940" y="1690693"/>
            <a:ext cx="6349914" cy="452281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4"/>
          </p:nvPr>
        </p:nvSpPr>
        <p:spPr>
          <a:xfrm>
            <a:off x="3544802" y="6492887"/>
            <a:ext cx="2057400" cy="365125"/>
          </a:xfrm>
          <a:prstGeom prst="rect">
            <a:avLst/>
          </a:prstGeom>
        </p:spPr>
        <p:txBody>
          <a:bodyPr lIns="68589" tIns="34295" rIns="68589" bIns="34295"/>
          <a:lstStyle>
            <a:lvl1pPr algn="ctr">
              <a:defRPr sz="800">
                <a:solidFill>
                  <a:srgbClr val="999999"/>
                </a:solidFill>
                <a:latin typeface="Proxima Nova"/>
                <a:cs typeface="Proxima Nova"/>
              </a:defRPr>
            </a:lvl1pPr>
          </a:lstStyle>
          <a:p>
            <a:pPr defTabSz="456770"/>
            <a:fld id="{CB50C85F-AAE2-404A-AD6A-05A7CEBBFB57}" type="slidenum">
              <a:rPr lang="en-US" smtClean="0"/>
              <a:pPr defTabSz="456770"/>
              <a:t>‹#›</a:t>
            </a:fld>
            <a:endParaRPr lang="en-US" dirty="0"/>
          </a:p>
        </p:txBody>
      </p:sp>
      <p:sp>
        <p:nvSpPr>
          <p:cNvPr id="4" name="TextBox 3"/>
          <p:cNvSpPr txBox="1"/>
          <p:nvPr userDrawn="1"/>
        </p:nvSpPr>
        <p:spPr>
          <a:xfrm>
            <a:off x="6761464" y="6584747"/>
            <a:ext cx="2281828" cy="161593"/>
          </a:xfrm>
          <a:prstGeom prst="rect">
            <a:avLst/>
          </a:prstGeom>
          <a:noFill/>
        </p:spPr>
        <p:txBody>
          <a:bodyPr wrap="square" lIns="68589" tIns="34295" rIns="68589" bIns="34295" rtlCol="0">
            <a:spAutoFit/>
          </a:bodyPr>
          <a:lstStyle/>
          <a:p>
            <a:pPr algn="r" defTabSz="456770"/>
            <a:r>
              <a:rPr lang="en-US" sz="900" baseline="30000" dirty="0">
                <a:solidFill>
                  <a:prstClr val="black">
                    <a:lumMod val="65000"/>
                    <a:lumOff val="35000"/>
                  </a:prstClr>
                </a:solidFill>
                <a:latin typeface="Arial"/>
                <a:cs typeface="Arial"/>
              </a:rPr>
              <a:t>The American Society of Mechanical Engineers </a:t>
            </a:r>
            <a:r>
              <a:rPr lang="en-US" sz="800" baseline="46000" dirty="0">
                <a:solidFill>
                  <a:prstClr val="black">
                    <a:lumMod val="65000"/>
                    <a:lumOff val="35000"/>
                  </a:prstClr>
                </a:solidFill>
                <a:latin typeface="Arial"/>
                <a:cs typeface="Arial"/>
              </a:rPr>
              <a:t>®</a:t>
            </a:r>
            <a:r>
              <a:rPr lang="en-US" sz="900" baseline="30000" dirty="0">
                <a:solidFill>
                  <a:prstClr val="black">
                    <a:lumMod val="65000"/>
                    <a:lumOff val="35000"/>
                  </a:prstClr>
                </a:solidFill>
                <a:latin typeface="Arial"/>
                <a:cs typeface="Arial"/>
              </a:rPr>
              <a:t> (ASME</a:t>
            </a:r>
            <a:r>
              <a:rPr lang="en-US" sz="800" baseline="30000" dirty="0">
                <a:solidFill>
                  <a:prstClr val="black">
                    <a:lumMod val="65000"/>
                    <a:lumOff val="35000"/>
                  </a:prstClr>
                </a:solidFill>
                <a:latin typeface="Arial"/>
                <a:cs typeface="Arial"/>
              </a:rPr>
              <a:t> </a:t>
            </a:r>
            <a:r>
              <a:rPr lang="en-US" sz="800" baseline="46000" dirty="0">
                <a:solidFill>
                  <a:prstClr val="black">
                    <a:lumMod val="65000"/>
                    <a:lumOff val="35000"/>
                  </a:prstClr>
                </a:solidFill>
                <a:latin typeface="Arial"/>
                <a:cs typeface="Arial"/>
              </a:rPr>
              <a:t>®</a:t>
            </a:r>
            <a:r>
              <a:rPr lang="en-US" sz="800" baseline="30000" dirty="0">
                <a:solidFill>
                  <a:prstClr val="black">
                    <a:lumMod val="65000"/>
                    <a:lumOff val="35000"/>
                  </a:prstClr>
                </a:solidFill>
                <a:latin typeface="Arial"/>
                <a:cs typeface="Arial"/>
              </a:rPr>
              <a:t> </a:t>
            </a:r>
            <a:r>
              <a:rPr lang="en-US" sz="900" baseline="30000" dirty="0">
                <a:solidFill>
                  <a:prstClr val="black">
                    <a:lumMod val="65000"/>
                    <a:lumOff val="35000"/>
                  </a:prstClr>
                </a:solidFill>
                <a:latin typeface="Arial"/>
                <a:cs typeface="Arial"/>
              </a:rPr>
              <a:t>)</a:t>
            </a:r>
          </a:p>
        </p:txBody>
      </p:sp>
      <p:pic>
        <p:nvPicPr>
          <p:cNvPr id="6" name="Picture 5" descr="ASME_logo.png"/>
          <p:cNvPicPr>
            <a:picLocks/>
          </p:cNvPicPr>
          <p:nvPr userDrawn="1"/>
        </p:nvPicPr>
        <p:blipFill>
          <a:blip r:embed="rId14">
            <a:extLst>
              <a:ext uri="{28A0092B-C50C-407E-A947-70E740481C1C}">
                <a14:useLocalDpi xmlns:a14="http://schemas.microsoft.com/office/drawing/2010/main" val="0"/>
              </a:ext>
            </a:extLst>
          </a:blip>
          <a:stretch>
            <a:fillRect/>
          </a:stretch>
        </p:blipFill>
        <p:spPr>
          <a:xfrm>
            <a:off x="125575" y="6232562"/>
            <a:ext cx="779399" cy="466344"/>
          </a:xfrm>
          <a:prstGeom prst="rect">
            <a:avLst/>
          </a:prstGeom>
        </p:spPr>
      </p:pic>
    </p:spTree>
    <p:extLst>
      <p:ext uri="{BB962C8B-B14F-4D97-AF65-F5344CB8AC3E}">
        <p14:creationId xmlns:p14="http://schemas.microsoft.com/office/powerpoint/2010/main" val="3438825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3539" rtl="0" eaLnBrk="1" latinLnBrk="0" hangingPunct="1">
        <a:lnSpc>
          <a:spcPct val="90000"/>
        </a:lnSpc>
        <a:spcBef>
          <a:spcPct val="0"/>
        </a:spcBef>
        <a:buNone/>
        <a:defRPr sz="3000" b="0" i="0" kern="1200">
          <a:solidFill>
            <a:srgbClr val="0092D2"/>
          </a:solidFill>
          <a:latin typeface="Arial"/>
          <a:ea typeface="+mj-ea"/>
          <a:cs typeface="Arial"/>
        </a:defRPr>
      </a:lvl1pPr>
    </p:titleStyle>
    <p:bodyStyle>
      <a:lvl1pPr marL="228384" indent="-228384" algn="l" defTabSz="913539" rtl="0" eaLnBrk="1" latinLnBrk="0" hangingPunct="1">
        <a:lnSpc>
          <a:spcPct val="90000"/>
        </a:lnSpc>
        <a:spcBef>
          <a:spcPts val="450"/>
        </a:spcBef>
        <a:spcAft>
          <a:spcPts val="450"/>
        </a:spcAft>
        <a:buClr>
          <a:srgbClr val="666666"/>
        </a:buClr>
        <a:buSzPct val="100000"/>
        <a:buFont typeface="Lucida Grande"/>
        <a:buChar char="»"/>
        <a:defRPr sz="2100" b="0" i="0" kern="1200">
          <a:solidFill>
            <a:srgbClr val="666666"/>
          </a:solidFill>
          <a:latin typeface="Proxima Nova"/>
          <a:ea typeface="+mn-ea"/>
          <a:cs typeface="Proxima Nova"/>
        </a:defRPr>
      </a:lvl1pPr>
      <a:lvl2pPr marL="685154" indent="-228384" algn="l" defTabSz="913539" rtl="0" eaLnBrk="1" latinLnBrk="0" hangingPunct="1">
        <a:lnSpc>
          <a:spcPct val="90000"/>
        </a:lnSpc>
        <a:spcBef>
          <a:spcPts val="450"/>
        </a:spcBef>
        <a:spcAft>
          <a:spcPts val="450"/>
        </a:spcAft>
        <a:buClr>
          <a:srgbClr val="666666"/>
        </a:buClr>
        <a:buSzPct val="100000"/>
        <a:buFont typeface="Arial"/>
        <a:buChar char="•"/>
        <a:defRPr sz="1800" b="0" i="0" kern="1200">
          <a:solidFill>
            <a:srgbClr val="666666"/>
          </a:solidFill>
          <a:latin typeface="Proxima Nova"/>
          <a:ea typeface="+mn-ea"/>
          <a:cs typeface="Proxima Nova"/>
        </a:defRPr>
      </a:lvl2pPr>
      <a:lvl3pPr marL="1141924" indent="-228384" algn="l" defTabSz="913539" rtl="0" eaLnBrk="1" latinLnBrk="0" hangingPunct="1">
        <a:lnSpc>
          <a:spcPct val="90000"/>
        </a:lnSpc>
        <a:spcBef>
          <a:spcPts val="450"/>
        </a:spcBef>
        <a:spcAft>
          <a:spcPts val="450"/>
        </a:spcAft>
        <a:buClr>
          <a:srgbClr val="666666"/>
        </a:buClr>
        <a:buSzPct val="100000"/>
        <a:buFont typeface="Arial"/>
        <a:buChar char="•"/>
        <a:defRPr sz="1500" b="0" i="0" kern="1200">
          <a:solidFill>
            <a:srgbClr val="666666"/>
          </a:solidFill>
          <a:latin typeface="Proxima Nova"/>
          <a:ea typeface="+mn-ea"/>
          <a:cs typeface="Proxima Nova"/>
        </a:defRPr>
      </a:lvl3pPr>
      <a:lvl4pPr marL="1598693" indent="-228384" algn="l" defTabSz="913539" rtl="0" eaLnBrk="1" latinLnBrk="0" hangingPunct="1">
        <a:lnSpc>
          <a:spcPct val="90000"/>
        </a:lnSpc>
        <a:spcBef>
          <a:spcPts val="450"/>
        </a:spcBef>
        <a:spcAft>
          <a:spcPts val="450"/>
        </a:spcAft>
        <a:buClr>
          <a:srgbClr val="666666"/>
        </a:buClr>
        <a:buSzPct val="100000"/>
        <a:buFont typeface="Arial"/>
        <a:buChar char="•"/>
        <a:defRPr sz="1200" b="0" i="0" kern="1200">
          <a:solidFill>
            <a:srgbClr val="666666"/>
          </a:solidFill>
          <a:latin typeface="Proxima Nova"/>
          <a:ea typeface="+mn-ea"/>
          <a:cs typeface="Proxima Nova"/>
        </a:defRPr>
      </a:lvl4pPr>
      <a:lvl5pPr marL="2055462" indent="-228384" algn="l" defTabSz="913539" rtl="0" eaLnBrk="1" latinLnBrk="0" hangingPunct="1">
        <a:lnSpc>
          <a:spcPct val="90000"/>
        </a:lnSpc>
        <a:spcBef>
          <a:spcPts val="450"/>
        </a:spcBef>
        <a:spcAft>
          <a:spcPts val="450"/>
        </a:spcAft>
        <a:buClr>
          <a:srgbClr val="666666"/>
        </a:buClr>
        <a:buSzPct val="100000"/>
        <a:buFont typeface="Arial"/>
        <a:buChar char="•"/>
        <a:defRPr sz="900" b="0" i="0" kern="1200">
          <a:solidFill>
            <a:srgbClr val="666666"/>
          </a:solidFill>
          <a:latin typeface="Proxima Nova"/>
          <a:ea typeface="+mn-ea"/>
          <a:cs typeface="Proxima Nova"/>
        </a:defRPr>
      </a:lvl5pPr>
      <a:lvl6pPr marL="2512232"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69001"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577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254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3539" rtl="0" eaLnBrk="1" latinLnBrk="0" hangingPunct="1">
        <a:defRPr sz="1800" kern="1200">
          <a:solidFill>
            <a:schemeClr val="tx1"/>
          </a:solidFill>
          <a:latin typeface="+mn-lt"/>
          <a:ea typeface="+mn-ea"/>
          <a:cs typeface="+mn-cs"/>
        </a:defRPr>
      </a:lvl1pPr>
      <a:lvl2pPr marL="456770" algn="l" defTabSz="913539" rtl="0" eaLnBrk="1" latinLnBrk="0" hangingPunct="1">
        <a:defRPr sz="1800" kern="1200">
          <a:solidFill>
            <a:schemeClr val="tx1"/>
          </a:solidFill>
          <a:latin typeface="+mn-lt"/>
          <a:ea typeface="+mn-ea"/>
          <a:cs typeface="+mn-cs"/>
        </a:defRPr>
      </a:lvl2pPr>
      <a:lvl3pPr marL="913539" algn="l" defTabSz="913539" rtl="0" eaLnBrk="1" latinLnBrk="0" hangingPunct="1">
        <a:defRPr sz="1800" kern="1200">
          <a:solidFill>
            <a:schemeClr val="tx1"/>
          </a:solidFill>
          <a:latin typeface="+mn-lt"/>
          <a:ea typeface="+mn-ea"/>
          <a:cs typeface="+mn-cs"/>
        </a:defRPr>
      </a:lvl3pPr>
      <a:lvl4pPr marL="1370308" algn="l" defTabSz="913539" rtl="0" eaLnBrk="1" latinLnBrk="0" hangingPunct="1">
        <a:defRPr sz="1800" kern="1200">
          <a:solidFill>
            <a:schemeClr val="tx1"/>
          </a:solidFill>
          <a:latin typeface="+mn-lt"/>
          <a:ea typeface="+mn-ea"/>
          <a:cs typeface="+mn-cs"/>
        </a:defRPr>
      </a:lvl4pPr>
      <a:lvl5pPr marL="1827078" algn="l" defTabSz="913539" rtl="0" eaLnBrk="1" latinLnBrk="0" hangingPunct="1">
        <a:defRPr sz="1800" kern="1200">
          <a:solidFill>
            <a:schemeClr val="tx1"/>
          </a:solidFill>
          <a:latin typeface="+mn-lt"/>
          <a:ea typeface="+mn-ea"/>
          <a:cs typeface="+mn-cs"/>
        </a:defRPr>
      </a:lvl5pPr>
      <a:lvl6pPr marL="2283847" algn="l" defTabSz="913539" rtl="0" eaLnBrk="1" latinLnBrk="0" hangingPunct="1">
        <a:defRPr sz="1800" kern="1200">
          <a:solidFill>
            <a:schemeClr val="tx1"/>
          </a:solidFill>
          <a:latin typeface="+mn-lt"/>
          <a:ea typeface="+mn-ea"/>
          <a:cs typeface="+mn-cs"/>
        </a:defRPr>
      </a:lvl6pPr>
      <a:lvl7pPr marL="2740616" algn="l" defTabSz="913539" rtl="0" eaLnBrk="1" latinLnBrk="0" hangingPunct="1">
        <a:defRPr sz="1800" kern="1200">
          <a:solidFill>
            <a:schemeClr val="tx1"/>
          </a:solidFill>
          <a:latin typeface="+mn-lt"/>
          <a:ea typeface="+mn-ea"/>
          <a:cs typeface="+mn-cs"/>
        </a:defRPr>
      </a:lvl7pPr>
      <a:lvl8pPr marL="3197386" algn="l" defTabSz="913539" rtl="0" eaLnBrk="1" latinLnBrk="0" hangingPunct="1">
        <a:defRPr sz="1800" kern="1200">
          <a:solidFill>
            <a:schemeClr val="tx1"/>
          </a:solidFill>
          <a:latin typeface="+mn-lt"/>
          <a:ea typeface="+mn-ea"/>
          <a:cs typeface="+mn-cs"/>
        </a:defRPr>
      </a:lvl8pPr>
      <a:lvl9pPr marL="3654155" algn="l" defTabSz="91353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97949" y="365129"/>
            <a:ext cx="6352403" cy="1325563"/>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1397940" y="1690693"/>
            <a:ext cx="6349914" cy="452281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4"/>
          </p:nvPr>
        </p:nvSpPr>
        <p:spPr>
          <a:xfrm>
            <a:off x="3544802" y="6492887"/>
            <a:ext cx="2057400" cy="365125"/>
          </a:xfrm>
          <a:prstGeom prst="rect">
            <a:avLst/>
          </a:prstGeom>
        </p:spPr>
        <p:txBody>
          <a:bodyPr lIns="68589" tIns="34295" rIns="68589" bIns="34295"/>
          <a:lstStyle>
            <a:lvl1pPr algn="ctr">
              <a:defRPr sz="800">
                <a:solidFill>
                  <a:srgbClr val="999999"/>
                </a:solidFill>
                <a:latin typeface="Proxima Nova"/>
                <a:cs typeface="Proxima Nova"/>
              </a:defRPr>
            </a:lvl1pPr>
          </a:lstStyle>
          <a:p>
            <a:pPr defTabSz="456770"/>
            <a:fld id="{CB50C85F-AAE2-404A-AD6A-05A7CEBBFB57}" type="slidenum">
              <a:rPr lang="en-US" smtClean="0"/>
              <a:pPr defTabSz="456770"/>
              <a:t>‹#›</a:t>
            </a:fld>
            <a:endParaRPr lang="en-US" dirty="0"/>
          </a:p>
        </p:txBody>
      </p:sp>
      <p:sp>
        <p:nvSpPr>
          <p:cNvPr id="4" name="TextBox 3"/>
          <p:cNvSpPr txBox="1"/>
          <p:nvPr userDrawn="1"/>
        </p:nvSpPr>
        <p:spPr>
          <a:xfrm>
            <a:off x="6761464" y="6584747"/>
            <a:ext cx="2281828" cy="161593"/>
          </a:xfrm>
          <a:prstGeom prst="rect">
            <a:avLst/>
          </a:prstGeom>
          <a:noFill/>
        </p:spPr>
        <p:txBody>
          <a:bodyPr wrap="square" lIns="68589" tIns="34295" rIns="68589" bIns="34295" rtlCol="0">
            <a:spAutoFit/>
          </a:bodyPr>
          <a:lstStyle/>
          <a:p>
            <a:pPr algn="r" defTabSz="456770"/>
            <a:r>
              <a:rPr lang="en-US" sz="900" baseline="30000" dirty="0">
                <a:solidFill>
                  <a:prstClr val="black">
                    <a:lumMod val="65000"/>
                    <a:lumOff val="35000"/>
                  </a:prstClr>
                </a:solidFill>
                <a:latin typeface="Arial"/>
                <a:cs typeface="Arial"/>
              </a:rPr>
              <a:t>The American Society of Mechanical Engineers </a:t>
            </a:r>
            <a:r>
              <a:rPr lang="en-US" sz="800" baseline="46000" dirty="0">
                <a:solidFill>
                  <a:prstClr val="black">
                    <a:lumMod val="65000"/>
                    <a:lumOff val="35000"/>
                  </a:prstClr>
                </a:solidFill>
                <a:latin typeface="Arial"/>
                <a:cs typeface="Arial"/>
              </a:rPr>
              <a:t>®</a:t>
            </a:r>
            <a:r>
              <a:rPr lang="en-US" sz="900" baseline="30000" dirty="0">
                <a:solidFill>
                  <a:prstClr val="black">
                    <a:lumMod val="65000"/>
                    <a:lumOff val="35000"/>
                  </a:prstClr>
                </a:solidFill>
                <a:latin typeface="Arial"/>
                <a:cs typeface="Arial"/>
              </a:rPr>
              <a:t> (ASME</a:t>
            </a:r>
            <a:r>
              <a:rPr lang="en-US" sz="800" baseline="30000" dirty="0">
                <a:solidFill>
                  <a:prstClr val="black">
                    <a:lumMod val="65000"/>
                    <a:lumOff val="35000"/>
                  </a:prstClr>
                </a:solidFill>
                <a:latin typeface="Arial"/>
                <a:cs typeface="Arial"/>
              </a:rPr>
              <a:t> </a:t>
            </a:r>
            <a:r>
              <a:rPr lang="en-US" sz="800" baseline="46000" dirty="0">
                <a:solidFill>
                  <a:prstClr val="black">
                    <a:lumMod val="65000"/>
                    <a:lumOff val="35000"/>
                  </a:prstClr>
                </a:solidFill>
                <a:latin typeface="Arial"/>
                <a:cs typeface="Arial"/>
              </a:rPr>
              <a:t>®</a:t>
            </a:r>
            <a:r>
              <a:rPr lang="en-US" sz="800" baseline="30000" dirty="0">
                <a:solidFill>
                  <a:prstClr val="black">
                    <a:lumMod val="65000"/>
                    <a:lumOff val="35000"/>
                  </a:prstClr>
                </a:solidFill>
                <a:latin typeface="Arial"/>
                <a:cs typeface="Arial"/>
              </a:rPr>
              <a:t> </a:t>
            </a:r>
            <a:r>
              <a:rPr lang="en-US" sz="900" baseline="30000" dirty="0">
                <a:solidFill>
                  <a:prstClr val="black">
                    <a:lumMod val="65000"/>
                    <a:lumOff val="35000"/>
                  </a:prstClr>
                </a:solidFill>
                <a:latin typeface="Arial"/>
                <a:cs typeface="Arial"/>
              </a:rPr>
              <a:t>)</a:t>
            </a:r>
          </a:p>
        </p:txBody>
      </p:sp>
      <p:pic>
        <p:nvPicPr>
          <p:cNvPr id="6" name="Picture 5" descr="ASME_logo.png"/>
          <p:cNvPicPr>
            <a:picLocks/>
          </p:cNvPicPr>
          <p:nvPr userDrawn="1"/>
        </p:nvPicPr>
        <p:blipFill>
          <a:blip r:embed="rId15">
            <a:extLst>
              <a:ext uri="{28A0092B-C50C-407E-A947-70E740481C1C}">
                <a14:useLocalDpi xmlns:a14="http://schemas.microsoft.com/office/drawing/2010/main" val="0"/>
              </a:ext>
            </a:extLst>
          </a:blip>
          <a:stretch>
            <a:fillRect/>
          </a:stretch>
        </p:blipFill>
        <p:spPr>
          <a:xfrm>
            <a:off x="125575" y="6232562"/>
            <a:ext cx="779399" cy="466344"/>
          </a:xfrm>
          <a:prstGeom prst="rect">
            <a:avLst/>
          </a:prstGeom>
        </p:spPr>
      </p:pic>
    </p:spTree>
    <p:extLst>
      <p:ext uri="{BB962C8B-B14F-4D97-AF65-F5344CB8AC3E}">
        <p14:creationId xmlns:p14="http://schemas.microsoft.com/office/powerpoint/2010/main" val="26076398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p:txStyles>
    <p:titleStyle>
      <a:lvl1pPr algn="l" defTabSz="913539" rtl="0" eaLnBrk="1" latinLnBrk="0" hangingPunct="1">
        <a:lnSpc>
          <a:spcPct val="90000"/>
        </a:lnSpc>
        <a:spcBef>
          <a:spcPct val="0"/>
        </a:spcBef>
        <a:buNone/>
        <a:defRPr sz="3000" b="0" i="0" kern="1200">
          <a:solidFill>
            <a:srgbClr val="0092D2"/>
          </a:solidFill>
          <a:latin typeface="Arial"/>
          <a:ea typeface="+mj-ea"/>
          <a:cs typeface="Arial"/>
        </a:defRPr>
      </a:lvl1pPr>
    </p:titleStyle>
    <p:bodyStyle>
      <a:lvl1pPr marL="228384" indent="-228384" algn="l" defTabSz="913539" rtl="0" eaLnBrk="1" latinLnBrk="0" hangingPunct="1">
        <a:lnSpc>
          <a:spcPct val="90000"/>
        </a:lnSpc>
        <a:spcBef>
          <a:spcPts val="450"/>
        </a:spcBef>
        <a:spcAft>
          <a:spcPts val="450"/>
        </a:spcAft>
        <a:buClr>
          <a:srgbClr val="666666"/>
        </a:buClr>
        <a:buSzPct val="100000"/>
        <a:buFont typeface="Lucida Grande"/>
        <a:buChar char="»"/>
        <a:defRPr sz="2100" b="0" i="0" kern="1200">
          <a:solidFill>
            <a:srgbClr val="666666"/>
          </a:solidFill>
          <a:latin typeface="Proxima Nova"/>
          <a:ea typeface="+mn-ea"/>
          <a:cs typeface="Proxima Nova"/>
        </a:defRPr>
      </a:lvl1pPr>
      <a:lvl2pPr marL="685154" indent="-228384" algn="l" defTabSz="913539" rtl="0" eaLnBrk="1" latinLnBrk="0" hangingPunct="1">
        <a:lnSpc>
          <a:spcPct val="90000"/>
        </a:lnSpc>
        <a:spcBef>
          <a:spcPts val="450"/>
        </a:spcBef>
        <a:spcAft>
          <a:spcPts val="450"/>
        </a:spcAft>
        <a:buClr>
          <a:srgbClr val="666666"/>
        </a:buClr>
        <a:buSzPct val="100000"/>
        <a:buFont typeface="Arial"/>
        <a:buChar char="•"/>
        <a:defRPr sz="1800" b="0" i="0" kern="1200">
          <a:solidFill>
            <a:srgbClr val="666666"/>
          </a:solidFill>
          <a:latin typeface="Proxima Nova"/>
          <a:ea typeface="+mn-ea"/>
          <a:cs typeface="Proxima Nova"/>
        </a:defRPr>
      </a:lvl2pPr>
      <a:lvl3pPr marL="1141924" indent="-228384" algn="l" defTabSz="913539" rtl="0" eaLnBrk="1" latinLnBrk="0" hangingPunct="1">
        <a:lnSpc>
          <a:spcPct val="90000"/>
        </a:lnSpc>
        <a:spcBef>
          <a:spcPts val="450"/>
        </a:spcBef>
        <a:spcAft>
          <a:spcPts val="450"/>
        </a:spcAft>
        <a:buClr>
          <a:srgbClr val="666666"/>
        </a:buClr>
        <a:buSzPct val="100000"/>
        <a:buFont typeface="Arial"/>
        <a:buChar char="•"/>
        <a:defRPr sz="1500" b="0" i="0" kern="1200">
          <a:solidFill>
            <a:srgbClr val="666666"/>
          </a:solidFill>
          <a:latin typeface="Proxima Nova"/>
          <a:ea typeface="+mn-ea"/>
          <a:cs typeface="Proxima Nova"/>
        </a:defRPr>
      </a:lvl3pPr>
      <a:lvl4pPr marL="1598693" indent="-228384" algn="l" defTabSz="913539" rtl="0" eaLnBrk="1" latinLnBrk="0" hangingPunct="1">
        <a:lnSpc>
          <a:spcPct val="90000"/>
        </a:lnSpc>
        <a:spcBef>
          <a:spcPts val="450"/>
        </a:spcBef>
        <a:spcAft>
          <a:spcPts val="450"/>
        </a:spcAft>
        <a:buClr>
          <a:srgbClr val="666666"/>
        </a:buClr>
        <a:buSzPct val="100000"/>
        <a:buFont typeface="Arial"/>
        <a:buChar char="•"/>
        <a:defRPr sz="1200" b="0" i="0" kern="1200">
          <a:solidFill>
            <a:srgbClr val="666666"/>
          </a:solidFill>
          <a:latin typeface="Proxima Nova"/>
          <a:ea typeface="+mn-ea"/>
          <a:cs typeface="Proxima Nova"/>
        </a:defRPr>
      </a:lvl4pPr>
      <a:lvl5pPr marL="2055462" indent="-228384" algn="l" defTabSz="913539" rtl="0" eaLnBrk="1" latinLnBrk="0" hangingPunct="1">
        <a:lnSpc>
          <a:spcPct val="90000"/>
        </a:lnSpc>
        <a:spcBef>
          <a:spcPts val="450"/>
        </a:spcBef>
        <a:spcAft>
          <a:spcPts val="450"/>
        </a:spcAft>
        <a:buClr>
          <a:srgbClr val="666666"/>
        </a:buClr>
        <a:buSzPct val="100000"/>
        <a:buFont typeface="Arial"/>
        <a:buChar char="•"/>
        <a:defRPr sz="900" b="0" i="0" kern="1200">
          <a:solidFill>
            <a:srgbClr val="666666"/>
          </a:solidFill>
          <a:latin typeface="Proxima Nova"/>
          <a:ea typeface="+mn-ea"/>
          <a:cs typeface="Proxima Nova"/>
        </a:defRPr>
      </a:lvl5pPr>
      <a:lvl6pPr marL="2512232"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69001"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577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254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3539" rtl="0" eaLnBrk="1" latinLnBrk="0" hangingPunct="1">
        <a:defRPr sz="1800" kern="1200">
          <a:solidFill>
            <a:schemeClr val="tx1"/>
          </a:solidFill>
          <a:latin typeface="+mn-lt"/>
          <a:ea typeface="+mn-ea"/>
          <a:cs typeface="+mn-cs"/>
        </a:defRPr>
      </a:lvl1pPr>
      <a:lvl2pPr marL="456770" algn="l" defTabSz="913539" rtl="0" eaLnBrk="1" latinLnBrk="0" hangingPunct="1">
        <a:defRPr sz="1800" kern="1200">
          <a:solidFill>
            <a:schemeClr val="tx1"/>
          </a:solidFill>
          <a:latin typeface="+mn-lt"/>
          <a:ea typeface="+mn-ea"/>
          <a:cs typeface="+mn-cs"/>
        </a:defRPr>
      </a:lvl2pPr>
      <a:lvl3pPr marL="913539" algn="l" defTabSz="913539" rtl="0" eaLnBrk="1" latinLnBrk="0" hangingPunct="1">
        <a:defRPr sz="1800" kern="1200">
          <a:solidFill>
            <a:schemeClr val="tx1"/>
          </a:solidFill>
          <a:latin typeface="+mn-lt"/>
          <a:ea typeface="+mn-ea"/>
          <a:cs typeface="+mn-cs"/>
        </a:defRPr>
      </a:lvl3pPr>
      <a:lvl4pPr marL="1370308" algn="l" defTabSz="913539" rtl="0" eaLnBrk="1" latinLnBrk="0" hangingPunct="1">
        <a:defRPr sz="1800" kern="1200">
          <a:solidFill>
            <a:schemeClr val="tx1"/>
          </a:solidFill>
          <a:latin typeface="+mn-lt"/>
          <a:ea typeface="+mn-ea"/>
          <a:cs typeface="+mn-cs"/>
        </a:defRPr>
      </a:lvl4pPr>
      <a:lvl5pPr marL="1827078" algn="l" defTabSz="913539" rtl="0" eaLnBrk="1" latinLnBrk="0" hangingPunct="1">
        <a:defRPr sz="1800" kern="1200">
          <a:solidFill>
            <a:schemeClr val="tx1"/>
          </a:solidFill>
          <a:latin typeface="+mn-lt"/>
          <a:ea typeface="+mn-ea"/>
          <a:cs typeface="+mn-cs"/>
        </a:defRPr>
      </a:lvl5pPr>
      <a:lvl6pPr marL="2283847" algn="l" defTabSz="913539" rtl="0" eaLnBrk="1" latinLnBrk="0" hangingPunct="1">
        <a:defRPr sz="1800" kern="1200">
          <a:solidFill>
            <a:schemeClr val="tx1"/>
          </a:solidFill>
          <a:latin typeface="+mn-lt"/>
          <a:ea typeface="+mn-ea"/>
          <a:cs typeface="+mn-cs"/>
        </a:defRPr>
      </a:lvl6pPr>
      <a:lvl7pPr marL="2740616" algn="l" defTabSz="913539" rtl="0" eaLnBrk="1" latinLnBrk="0" hangingPunct="1">
        <a:defRPr sz="1800" kern="1200">
          <a:solidFill>
            <a:schemeClr val="tx1"/>
          </a:solidFill>
          <a:latin typeface="+mn-lt"/>
          <a:ea typeface="+mn-ea"/>
          <a:cs typeface="+mn-cs"/>
        </a:defRPr>
      </a:lvl7pPr>
      <a:lvl8pPr marL="3197386" algn="l" defTabSz="913539" rtl="0" eaLnBrk="1" latinLnBrk="0" hangingPunct="1">
        <a:defRPr sz="1800" kern="1200">
          <a:solidFill>
            <a:schemeClr val="tx1"/>
          </a:solidFill>
          <a:latin typeface="+mn-lt"/>
          <a:ea typeface="+mn-ea"/>
          <a:cs typeface="+mn-cs"/>
        </a:defRPr>
      </a:lvl8pPr>
      <a:lvl9pPr marL="3654155" algn="l" defTabSz="9135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oanna.aslanidou@mdu.se" TargetMode="Externa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hyperlink" Target="https://event.asme.org/Turbo-Expo" TargetMode="External"/><Relationship Id="rId2" Type="http://schemas.microsoft.com/office/2018/10/relationships/comments" Target="../comments/modernComment_23E_21FC5AD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hyperlink" Target="https://event.asme.org/Turbo-Expo" TargetMode="Externa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hyperlink" Target="https://event.asme.org/Turbo-Expo" TargetMode="Externa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hyperlink" Target="mailto:ioanna.aslanidou@mdu.se" TargetMode="Externa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C5131-AADA-4886-95C8-20B9486400D1}"/>
              </a:ext>
            </a:extLst>
          </p:cNvPr>
          <p:cNvSpPr>
            <a:spLocks noGrp="1"/>
          </p:cNvSpPr>
          <p:nvPr>
            <p:ph type="ctrTitle"/>
          </p:nvPr>
        </p:nvSpPr>
        <p:spPr/>
        <p:txBody>
          <a:bodyPr/>
          <a:lstStyle/>
          <a:p>
            <a:r>
              <a:rPr lang="en-GB" dirty="0"/>
              <a:t>Turbo Expo 2026</a:t>
            </a:r>
            <a:br>
              <a:rPr lang="en-GB" dirty="0"/>
            </a:br>
            <a:r>
              <a:rPr lang="en-GB" dirty="0"/>
              <a:t>Tutorials of Basics</a:t>
            </a:r>
          </a:p>
        </p:txBody>
      </p:sp>
      <p:sp>
        <p:nvSpPr>
          <p:cNvPr id="5" name="Subtitle 4">
            <a:extLst>
              <a:ext uri="{FF2B5EF4-FFF2-40B4-BE49-F238E27FC236}">
                <a16:creationId xmlns:a16="http://schemas.microsoft.com/office/drawing/2014/main" id="{F4D1CE93-618E-449D-A449-CAEE3705B93D}"/>
              </a:ext>
            </a:extLst>
          </p:cNvPr>
          <p:cNvSpPr>
            <a:spLocks noGrp="1"/>
          </p:cNvSpPr>
          <p:nvPr>
            <p:ph type="subTitle" idx="1"/>
          </p:nvPr>
        </p:nvSpPr>
        <p:spPr>
          <a:xfrm>
            <a:off x="1143001" y="3952560"/>
            <a:ext cx="6858000" cy="1655763"/>
          </a:xfrm>
        </p:spPr>
        <p:txBody>
          <a:bodyPr numCol="1">
            <a:noAutofit/>
          </a:bodyPr>
          <a:lstStyle/>
          <a:p>
            <a:r>
              <a:rPr lang="en-GB" cap="none" dirty="0"/>
              <a:t>Tutorial Chair:</a:t>
            </a:r>
          </a:p>
          <a:p>
            <a:r>
              <a:rPr lang="en-GB" cap="none" dirty="0"/>
              <a:t>Ioanna Aslanidou</a:t>
            </a:r>
          </a:p>
          <a:p>
            <a:r>
              <a:rPr lang="en-GB" cap="none" dirty="0"/>
              <a:t> </a:t>
            </a:r>
            <a:r>
              <a:rPr lang="en-GB" cap="none" dirty="0" err="1"/>
              <a:t>Mälardalen</a:t>
            </a:r>
            <a:r>
              <a:rPr lang="en-GB" cap="none" dirty="0"/>
              <a:t> </a:t>
            </a:r>
            <a:r>
              <a:rPr lang="en-GB" cap="none" dirty="0" err="1"/>
              <a:t>University,Sweden</a:t>
            </a:r>
            <a:endParaRPr lang="en-GB" cap="none" dirty="0"/>
          </a:p>
          <a:p>
            <a:r>
              <a:rPr lang="en-GB" cap="none" dirty="0" err="1"/>
              <a:t>ioanna.aslanidou@mdu.se</a:t>
            </a:r>
            <a:endParaRPr lang="en-GB" cap="none" dirty="0"/>
          </a:p>
        </p:txBody>
      </p:sp>
    </p:spTree>
    <p:extLst>
      <p:ext uri="{BB962C8B-B14F-4D97-AF65-F5344CB8AC3E}">
        <p14:creationId xmlns:p14="http://schemas.microsoft.com/office/powerpoint/2010/main" val="336633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934677"/>
            <a:ext cx="8280000" cy="5282340"/>
          </a:xfrm>
        </p:spPr>
        <p:txBody>
          <a:bodyPr/>
          <a:lstStyle/>
          <a:p>
            <a:pPr>
              <a:lnSpc>
                <a:spcPct val="150000"/>
              </a:lnSpc>
            </a:pPr>
            <a:r>
              <a:rPr lang="de-DE" sz="1800" dirty="0">
                <a:latin typeface="+mn-lt"/>
              </a:rPr>
              <a:t>Tutorial </a:t>
            </a:r>
            <a:r>
              <a:rPr lang="de-DE" sz="1800" dirty="0" err="1">
                <a:latin typeface="+mn-lt"/>
              </a:rPr>
              <a:t>author</a:t>
            </a:r>
            <a:r>
              <a:rPr lang="de-DE" sz="1800" dirty="0">
                <a:latin typeface="+mn-lt"/>
              </a:rPr>
              <a:t> to submit the </a:t>
            </a:r>
            <a:r>
              <a:rPr lang="de-DE" sz="1800" dirty="0" err="1">
                <a:latin typeface="+mn-lt"/>
              </a:rPr>
              <a:t>following</a:t>
            </a:r>
            <a:r>
              <a:rPr lang="de-DE" sz="1800" dirty="0">
                <a:latin typeface="+mn-lt"/>
              </a:rPr>
              <a:t> </a:t>
            </a:r>
            <a:r>
              <a:rPr lang="en-US" sz="1800" dirty="0">
                <a:latin typeface="+mn-lt"/>
              </a:rPr>
              <a:t>:</a:t>
            </a:r>
          </a:p>
          <a:p>
            <a:pPr marL="45821" indent="0">
              <a:lnSpc>
                <a:spcPct val="150000"/>
              </a:lnSpc>
              <a:buNone/>
            </a:pPr>
            <a:r>
              <a:rPr lang="de-DE" sz="1600" dirty="0">
                <a:latin typeface="+mn-lt"/>
              </a:rPr>
              <a:t>1. Information on </a:t>
            </a:r>
            <a:r>
              <a:rPr lang="de-DE" sz="1600" dirty="0" err="1">
                <a:latin typeface="+mn-lt"/>
              </a:rPr>
              <a:t>the</a:t>
            </a:r>
            <a:r>
              <a:rPr lang="de-DE" sz="1600" dirty="0">
                <a:latin typeface="+mn-lt"/>
              </a:rPr>
              <a:t> </a:t>
            </a:r>
            <a:r>
              <a:rPr lang="de-DE" sz="1600" dirty="0" err="1">
                <a:latin typeface="+mn-lt"/>
              </a:rPr>
              <a:t>tutorial</a:t>
            </a:r>
            <a:r>
              <a:rPr lang="de-DE" sz="1600" dirty="0">
                <a:latin typeface="+mn-lt"/>
              </a:rPr>
              <a:t> </a:t>
            </a:r>
            <a:r>
              <a:rPr lang="en-US" sz="1600" dirty="0">
                <a:latin typeface="+mn-lt"/>
              </a:rPr>
              <a:t>through a special </a:t>
            </a:r>
            <a:r>
              <a:rPr lang="en-US" sz="1600" u="sng" dirty="0">
                <a:latin typeface="+mn-lt"/>
              </a:rPr>
              <a:t>online form on the Turbo Expo website</a:t>
            </a:r>
            <a:endParaRPr lang="de-DE" sz="1600" u="sng" dirty="0">
              <a:latin typeface="+mn-lt"/>
            </a:endParaRPr>
          </a:p>
          <a:p>
            <a:pPr marL="45821" indent="0">
              <a:lnSpc>
                <a:spcPct val="150000"/>
              </a:lnSpc>
              <a:buNone/>
            </a:pPr>
            <a:r>
              <a:rPr lang="de-DE" sz="1600" dirty="0">
                <a:latin typeface="+mn-lt"/>
              </a:rPr>
              <a:t>2. </a:t>
            </a:r>
            <a:r>
              <a:rPr lang="de-DE" sz="1600" dirty="0" err="1">
                <a:latin typeface="+mn-lt"/>
              </a:rPr>
              <a:t>Draft</a:t>
            </a:r>
            <a:r>
              <a:rPr lang="de-DE" sz="1600" dirty="0">
                <a:latin typeface="+mn-lt"/>
              </a:rPr>
              <a:t> </a:t>
            </a:r>
            <a:r>
              <a:rPr lang="de-DE" sz="1600" dirty="0" err="1">
                <a:latin typeface="+mn-lt"/>
              </a:rPr>
              <a:t>presentation</a:t>
            </a:r>
            <a:r>
              <a:rPr lang="de-DE" sz="1600" dirty="0">
                <a:latin typeface="+mn-lt"/>
              </a:rPr>
              <a:t> </a:t>
            </a:r>
            <a:r>
              <a:rPr lang="de-DE" sz="1600" dirty="0" err="1">
                <a:latin typeface="+mn-lt"/>
              </a:rPr>
              <a:t>slides</a:t>
            </a:r>
            <a:r>
              <a:rPr lang="de-DE" sz="1600" dirty="0">
                <a:latin typeface="+mn-lt"/>
              </a:rPr>
              <a:t> </a:t>
            </a:r>
            <a:r>
              <a:rPr lang="de-DE" sz="1600" b="1" dirty="0">
                <a:latin typeface="+mn-lt"/>
              </a:rPr>
              <a:t>(</a:t>
            </a:r>
            <a:r>
              <a:rPr lang="de-DE" sz="1600" b="1" dirty="0" err="1">
                <a:latin typeface="+mn-lt"/>
              </a:rPr>
              <a:t>these</a:t>
            </a:r>
            <a:r>
              <a:rPr lang="de-DE" sz="1600" b="1" dirty="0">
                <a:latin typeface="+mn-lt"/>
              </a:rPr>
              <a:t> will not </a:t>
            </a:r>
            <a:r>
              <a:rPr lang="de-DE" sz="1600" b="1" dirty="0" err="1">
                <a:latin typeface="+mn-lt"/>
              </a:rPr>
              <a:t>be</a:t>
            </a:r>
            <a:r>
              <a:rPr lang="de-DE" sz="1600" b="1" dirty="0">
                <a:latin typeface="+mn-lt"/>
              </a:rPr>
              <a:t> </a:t>
            </a:r>
            <a:r>
              <a:rPr lang="de-DE" sz="1600" b="1" dirty="0" err="1">
                <a:latin typeface="+mn-lt"/>
              </a:rPr>
              <a:t>published</a:t>
            </a:r>
            <a:r>
              <a:rPr lang="de-DE" sz="1600" b="1" dirty="0">
                <a:latin typeface="+mn-lt"/>
              </a:rPr>
              <a:t>) </a:t>
            </a:r>
            <a:r>
              <a:rPr lang="de-DE" sz="1600" dirty="0">
                <a:latin typeface="+mn-lt"/>
              </a:rPr>
              <a:t>and draft </a:t>
            </a:r>
            <a:r>
              <a:rPr lang="de-DE" sz="1600" dirty="0" err="1">
                <a:latin typeface="+mn-lt"/>
              </a:rPr>
              <a:t>handout</a:t>
            </a:r>
            <a:r>
              <a:rPr lang="de-DE" sz="1600" dirty="0">
                <a:latin typeface="+mn-lt"/>
              </a:rPr>
              <a:t> </a:t>
            </a:r>
            <a:r>
              <a:rPr lang="de-DE" sz="1600" dirty="0" err="1">
                <a:latin typeface="+mn-lt"/>
              </a:rPr>
              <a:t>document</a:t>
            </a:r>
            <a:r>
              <a:rPr lang="de-DE" sz="1600" dirty="0">
                <a:latin typeface="+mn-lt"/>
              </a:rPr>
              <a:t> (will </a:t>
            </a:r>
            <a:r>
              <a:rPr lang="de-DE" sz="1600" dirty="0" err="1">
                <a:latin typeface="+mn-lt"/>
              </a:rPr>
              <a:t>be</a:t>
            </a:r>
            <a:r>
              <a:rPr lang="de-DE" sz="1600" dirty="0">
                <a:latin typeface="+mn-lt"/>
              </a:rPr>
              <a:t> </a:t>
            </a:r>
            <a:r>
              <a:rPr lang="de-DE" sz="1600" dirty="0" err="1">
                <a:latin typeface="+mn-lt"/>
              </a:rPr>
              <a:t>published</a:t>
            </a:r>
            <a:r>
              <a:rPr lang="de-DE" sz="1600" dirty="0">
                <a:latin typeface="+mn-lt"/>
              </a:rPr>
              <a:t> </a:t>
            </a:r>
            <a:r>
              <a:rPr lang="de-DE" sz="1600" dirty="0" err="1">
                <a:latin typeface="+mn-lt"/>
              </a:rPr>
              <a:t>if</a:t>
            </a:r>
            <a:r>
              <a:rPr lang="de-DE" sz="1600" dirty="0">
                <a:latin typeface="+mn-lt"/>
              </a:rPr>
              <a:t> </a:t>
            </a:r>
            <a:r>
              <a:rPr lang="de-DE" sz="1600" dirty="0" err="1">
                <a:latin typeface="+mn-lt"/>
              </a:rPr>
              <a:t>the</a:t>
            </a:r>
            <a:r>
              <a:rPr lang="de-DE" sz="1600" dirty="0">
                <a:latin typeface="+mn-lt"/>
              </a:rPr>
              <a:t> ‘‘Permission </a:t>
            </a:r>
            <a:r>
              <a:rPr lang="de-DE" sz="1600" dirty="0" err="1">
                <a:latin typeface="+mn-lt"/>
              </a:rPr>
              <a:t>to</a:t>
            </a:r>
            <a:r>
              <a:rPr lang="de-DE" sz="1600" dirty="0">
                <a:latin typeface="+mn-lt"/>
              </a:rPr>
              <a:t> publish‘‘ form </a:t>
            </a:r>
            <a:r>
              <a:rPr lang="de-DE" sz="1600" dirty="0" err="1">
                <a:latin typeface="+mn-lt"/>
              </a:rPr>
              <a:t>is</a:t>
            </a:r>
            <a:r>
              <a:rPr lang="de-DE" sz="1600" dirty="0">
                <a:latin typeface="+mn-lt"/>
              </a:rPr>
              <a:t> </a:t>
            </a:r>
            <a:r>
              <a:rPr lang="de-DE" sz="1600" dirty="0" err="1">
                <a:latin typeface="+mn-lt"/>
              </a:rPr>
              <a:t>signed</a:t>
            </a:r>
            <a:r>
              <a:rPr lang="de-DE" sz="1600" dirty="0">
                <a:latin typeface="+mn-lt"/>
              </a:rPr>
              <a:t>) </a:t>
            </a:r>
            <a:r>
              <a:rPr lang="de-DE" sz="1600" u="sng" dirty="0">
                <a:latin typeface="+mn-lt"/>
              </a:rPr>
              <a:t>via email </a:t>
            </a:r>
            <a:r>
              <a:rPr lang="de-DE" sz="1600" u="sng" dirty="0" err="1">
                <a:latin typeface="+mn-lt"/>
              </a:rPr>
              <a:t>to</a:t>
            </a:r>
            <a:r>
              <a:rPr lang="de-DE" sz="1600" u="sng" dirty="0">
                <a:latin typeface="+mn-lt"/>
              </a:rPr>
              <a:t> </a:t>
            </a:r>
            <a:r>
              <a:rPr lang="de-DE" sz="1600" u="sng" dirty="0" err="1">
                <a:latin typeface="+mn-lt"/>
              </a:rPr>
              <a:t>the</a:t>
            </a:r>
            <a:r>
              <a:rPr lang="de-DE" sz="1600" u="sng" dirty="0">
                <a:latin typeface="+mn-lt"/>
              </a:rPr>
              <a:t> </a:t>
            </a:r>
            <a:r>
              <a:rPr lang="de-DE" sz="1600" u="sng" dirty="0" err="1">
                <a:latin typeface="+mn-lt"/>
              </a:rPr>
              <a:t>tutorial</a:t>
            </a:r>
            <a:r>
              <a:rPr lang="de-DE" sz="1600" u="sng" dirty="0">
                <a:latin typeface="+mn-lt"/>
              </a:rPr>
              <a:t> </a:t>
            </a:r>
            <a:r>
              <a:rPr lang="de-DE" sz="1600" u="sng" dirty="0" err="1">
                <a:latin typeface="+mn-lt"/>
              </a:rPr>
              <a:t>chair</a:t>
            </a:r>
            <a:endParaRPr lang="de-DE" sz="1600" u="sng" dirty="0">
              <a:latin typeface="+mn-lt"/>
            </a:endParaRPr>
          </a:p>
          <a:p>
            <a:pPr marL="45821" indent="0">
              <a:lnSpc>
                <a:spcPct val="150000"/>
              </a:lnSpc>
              <a:buNone/>
            </a:pPr>
            <a:r>
              <a:rPr lang="de-DE" sz="1600" dirty="0">
                <a:latin typeface="+mn-lt"/>
              </a:rPr>
              <a:t>	Ioanna Aslanidou </a:t>
            </a:r>
            <a:r>
              <a:rPr lang="de-DE" sz="1600" dirty="0">
                <a:latin typeface="+mn-lt"/>
                <a:hlinkClick r:id="rId2"/>
              </a:rPr>
              <a:t>ioanna.aslanidou@mdu.se</a:t>
            </a:r>
            <a:r>
              <a:rPr lang="de-DE" sz="1600" dirty="0">
                <a:latin typeface="+mn-lt"/>
              </a:rPr>
              <a:t> </a:t>
            </a:r>
            <a:endParaRPr lang="en-GB" sz="1800" dirty="0">
              <a:latin typeface="+mn-lt"/>
            </a:endParaRPr>
          </a:p>
          <a:p>
            <a:pPr>
              <a:lnSpc>
                <a:spcPct val="150000"/>
              </a:lnSpc>
            </a:pPr>
            <a:r>
              <a:rPr lang="en-GB" sz="1800" dirty="0">
                <a:latin typeface="+mn-lt"/>
              </a:rPr>
              <a:t>Tutorial Chair and Tutorial Organiser to collectively review draft tutorials :</a:t>
            </a:r>
          </a:p>
          <a:p>
            <a:pPr lvl="1">
              <a:lnSpc>
                <a:spcPct val="150000"/>
              </a:lnSpc>
            </a:pPr>
            <a:r>
              <a:rPr lang="en-GB" sz="1500" dirty="0">
                <a:latin typeface="+mn-lt"/>
              </a:rPr>
              <a:t>Check for suitability, quality and absence of commercialism (see following slide on requirements)</a:t>
            </a:r>
          </a:p>
          <a:p>
            <a:pPr lvl="1">
              <a:lnSpc>
                <a:spcPct val="150000"/>
              </a:lnSpc>
            </a:pPr>
            <a:r>
              <a:rPr lang="en-GB" sz="1500" dirty="0">
                <a:latin typeface="+mn-lt"/>
              </a:rPr>
              <a:t>Accept/Reject/Revise as appropriate, and notify authors by email</a:t>
            </a:r>
            <a:endParaRPr lang="de-DE" sz="1500" dirty="0">
              <a:latin typeface="+mn-lt"/>
            </a:endParaRPr>
          </a:p>
          <a:p>
            <a:pPr lvl="1">
              <a:lnSpc>
                <a:spcPct val="150000"/>
              </a:lnSpc>
            </a:pPr>
            <a:r>
              <a:rPr lang="de-DE" sz="1500" dirty="0">
                <a:latin typeface="+mn-lt"/>
              </a:rPr>
              <a:t>This is a </a:t>
            </a:r>
            <a:r>
              <a:rPr lang="de-DE" sz="1500" dirty="0" err="1">
                <a:latin typeface="+mn-lt"/>
              </a:rPr>
              <a:t>much</a:t>
            </a:r>
            <a:r>
              <a:rPr lang="de-DE" sz="1500" dirty="0">
                <a:latin typeface="+mn-lt"/>
              </a:rPr>
              <a:t> </a:t>
            </a:r>
            <a:r>
              <a:rPr lang="de-DE" sz="1500" dirty="0" err="1">
                <a:latin typeface="+mn-lt"/>
              </a:rPr>
              <a:t>lighter</a:t>
            </a:r>
            <a:r>
              <a:rPr lang="de-DE" sz="1500" dirty="0">
                <a:latin typeface="+mn-lt"/>
              </a:rPr>
              <a:t> review than a technical paper review</a:t>
            </a:r>
          </a:p>
          <a:p>
            <a:pPr lvl="1">
              <a:lnSpc>
                <a:spcPct val="150000"/>
              </a:lnSpc>
            </a:pPr>
            <a:r>
              <a:rPr lang="de-DE" sz="1500" dirty="0" err="1">
                <a:latin typeface="+mn-lt"/>
              </a:rPr>
              <a:t>Only</a:t>
            </a:r>
            <a:r>
              <a:rPr lang="de-DE" sz="1500" dirty="0">
                <a:latin typeface="+mn-lt"/>
              </a:rPr>
              <a:t> </a:t>
            </a:r>
            <a:r>
              <a:rPr lang="de-DE" sz="1500" dirty="0" err="1">
                <a:latin typeface="+mn-lt"/>
              </a:rPr>
              <a:t>if</a:t>
            </a:r>
            <a:r>
              <a:rPr lang="de-DE" sz="1500" dirty="0">
                <a:latin typeface="+mn-lt"/>
              </a:rPr>
              <a:t> </a:t>
            </a:r>
            <a:r>
              <a:rPr lang="de-DE" sz="1500" dirty="0" err="1">
                <a:latin typeface="+mn-lt"/>
              </a:rPr>
              <a:t>revision</a:t>
            </a:r>
            <a:r>
              <a:rPr lang="de-DE" sz="1500" dirty="0">
                <a:latin typeface="+mn-lt"/>
              </a:rPr>
              <a:t> </a:t>
            </a:r>
            <a:r>
              <a:rPr lang="de-DE" sz="1500" dirty="0" err="1">
                <a:latin typeface="+mn-lt"/>
              </a:rPr>
              <a:t>is</a:t>
            </a:r>
            <a:r>
              <a:rPr lang="de-DE" sz="1500" dirty="0">
                <a:latin typeface="+mn-lt"/>
              </a:rPr>
              <a:t> </a:t>
            </a:r>
            <a:r>
              <a:rPr lang="de-DE" sz="1500" dirty="0" err="1">
                <a:latin typeface="+mn-lt"/>
              </a:rPr>
              <a:t>necessary</a:t>
            </a:r>
            <a:r>
              <a:rPr lang="de-DE" sz="1500" dirty="0">
                <a:latin typeface="+mn-lt"/>
              </a:rPr>
              <a:t>, </a:t>
            </a:r>
            <a:r>
              <a:rPr lang="de-DE" sz="1500" dirty="0" err="1">
                <a:latin typeface="+mn-lt"/>
              </a:rPr>
              <a:t>provide</a:t>
            </a:r>
            <a:r>
              <a:rPr lang="de-DE" sz="1500" dirty="0">
                <a:latin typeface="+mn-lt"/>
              </a:rPr>
              <a:t> </a:t>
            </a:r>
            <a:r>
              <a:rPr lang="de-DE" sz="1500" dirty="0" err="1">
                <a:latin typeface="+mn-lt"/>
              </a:rPr>
              <a:t>clear</a:t>
            </a:r>
            <a:r>
              <a:rPr lang="de-DE" sz="1500" dirty="0">
                <a:latin typeface="+mn-lt"/>
              </a:rPr>
              <a:t> </a:t>
            </a:r>
            <a:r>
              <a:rPr lang="de-DE" sz="1500" dirty="0" err="1">
                <a:latin typeface="+mn-lt"/>
              </a:rPr>
              <a:t>guidance</a:t>
            </a:r>
            <a:r>
              <a:rPr lang="de-DE" sz="1500" dirty="0">
                <a:latin typeface="+mn-lt"/>
              </a:rPr>
              <a:t> on </a:t>
            </a:r>
            <a:r>
              <a:rPr lang="de-DE" sz="1500" dirty="0" err="1">
                <a:latin typeface="+mn-lt"/>
              </a:rPr>
              <a:t>revision</a:t>
            </a:r>
            <a:r>
              <a:rPr lang="de-DE" sz="1500" dirty="0">
                <a:latin typeface="+mn-lt"/>
              </a:rPr>
              <a:t> </a:t>
            </a:r>
            <a:r>
              <a:rPr lang="de-DE" sz="1500" dirty="0" err="1">
                <a:latin typeface="+mn-lt"/>
              </a:rPr>
              <a:t>to</a:t>
            </a:r>
            <a:r>
              <a:rPr lang="de-DE" sz="1500" dirty="0">
                <a:latin typeface="+mn-lt"/>
              </a:rPr>
              <a:t> </a:t>
            </a:r>
            <a:r>
              <a:rPr lang="de-DE" sz="1500" dirty="0" err="1">
                <a:latin typeface="+mn-lt"/>
              </a:rPr>
              <a:t>authors</a:t>
            </a:r>
            <a:r>
              <a:rPr lang="de-DE" sz="1500" dirty="0">
                <a:latin typeface="+mn-lt"/>
              </a:rPr>
              <a:t> in </a:t>
            </a:r>
            <a:r>
              <a:rPr lang="de-DE" sz="1500" dirty="0" err="1">
                <a:latin typeface="+mn-lt"/>
              </a:rPr>
              <a:t>order</a:t>
            </a:r>
            <a:r>
              <a:rPr lang="de-DE" sz="1500" dirty="0">
                <a:latin typeface="+mn-lt"/>
              </a:rPr>
              <a:t> </a:t>
            </a:r>
            <a:r>
              <a:rPr lang="de-DE" sz="1500" dirty="0" err="1">
                <a:latin typeface="+mn-lt"/>
              </a:rPr>
              <a:t>to</a:t>
            </a:r>
            <a:r>
              <a:rPr lang="de-DE" sz="1500" dirty="0">
                <a:latin typeface="+mn-lt"/>
              </a:rPr>
              <a:t> </a:t>
            </a:r>
            <a:r>
              <a:rPr lang="de-DE" sz="1500" dirty="0" err="1">
                <a:latin typeface="+mn-lt"/>
              </a:rPr>
              <a:t>comply</a:t>
            </a:r>
            <a:endParaRPr lang="de-DE" sz="1500" dirty="0">
              <a:latin typeface="+mn-lt"/>
            </a:endParaRPr>
          </a:p>
          <a:p>
            <a:pPr lvl="1">
              <a:lnSpc>
                <a:spcPct val="150000"/>
              </a:lnSpc>
            </a:pPr>
            <a:r>
              <a:rPr lang="de-DE" sz="1500" dirty="0">
                <a:latin typeface="+mn-lt"/>
              </a:rPr>
              <a:t>The primary requirement is a binary check that the basic quality </a:t>
            </a:r>
            <a:r>
              <a:rPr lang="de-DE" sz="1500" dirty="0" err="1">
                <a:latin typeface="+mn-lt"/>
              </a:rPr>
              <a:t>criteria</a:t>
            </a:r>
            <a:r>
              <a:rPr lang="de-DE" sz="1500" dirty="0">
                <a:latin typeface="+mn-lt"/>
              </a:rPr>
              <a:t> </a:t>
            </a:r>
            <a:r>
              <a:rPr lang="de-DE" sz="1500" dirty="0" err="1">
                <a:latin typeface="+mn-lt"/>
              </a:rPr>
              <a:t>are</a:t>
            </a:r>
            <a:r>
              <a:rPr lang="de-DE" sz="1500" dirty="0">
                <a:latin typeface="+mn-lt"/>
              </a:rPr>
              <a:t> met, and any necessary revisions are fedback to </a:t>
            </a:r>
            <a:r>
              <a:rPr lang="de-DE" sz="1500" dirty="0" err="1">
                <a:latin typeface="+mn-lt"/>
              </a:rPr>
              <a:t>the</a:t>
            </a:r>
            <a:r>
              <a:rPr lang="de-DE" sz="1500" dirty="0">
                <a:latin typeface="+mn-lt"/>
              </a:rPr>
              <a:t> </a:t>
            </a:r>
            <a:r>
              <a:rPr lang="de-DE" sz="1500" dirty="0" err="1">
                <a:latin typeface="+mn-lt"/>
              </a:rPr>
              <a:t>author</a:t>
            </a:r>
            <a:endParaRPr lang="de-DE" sz="1500" dirty="0">
              <a:latin typeface="+mn-lt"/>
            </a:endParaRPr>
          </a:p>
        </p:txBody>
      </p:sp>
      <p:sp>
        <p:nvSpPr>
          <p:cNvPr id="4" name="Foliennummernplatzhalter 3"/>
          <p:cNvSpPr>
            <a:spLocks noGrp="1"/>
          </p:cNvSpPr>
          <p:nvPr>
            <p:ph type="sldNum" sz="quarter" idx="12"/>
          </p:nvPr>
        </p:nvSpPr>
        <p:spPr/>
        <p:txBody>
          <a:bodyPr/>
          <a:lstStyle/>
          <a:p>
            <a:fld id="{5D255454-1454-C843-A015-B1AE29131913}" type="slidenum">
              <a:rPr lang="de-DE" smtClean="0"/>
              <a:pPr/>
              <a:t>10</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3	Draft tutorials and review</a:t>
            </a:r>
          </a:p>
        </p:txBody>
      </p:sp>
      <p:sp>
        <p:nvSpPr>
          <p:cNvPr id="3" name="Rectangle 2">
            <a:extLst>
              <a:ext uri="{FF2B5EF4-FFF2-40B4-BE49-F238E27FC236}">
                <a16:creationId xmlns:a16="http://schemas.microsoft.com/office/drawing/2014/main" id="{217E9901-44CF-386D-A1A6-C523F0DF1377}"/>
              </a:ext>
            </a:extLst>
          </p:cNvPr>
          <p:cNvSpPr/>
          <p:nvPr/>
        </p:nvSpPr>
        <p:spPr>
          <a:xfrm>
            <a:off x="6717323" y="717910"/>
            <a:ext cx="2426677" cy="7455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 template for the handout is provided on the website</a:t>
            </a:r>
          </a:p>
        </p:txBody>
      </p:sp>
    </p:spTree>
    <p:extLst>
      <p:ext uri="{BB962C8B-B14F-4D97-AF65-F5344CB8AC3E}">
        <p14:creationId xmlns:p14="http://schemas.microsoft.com/office/powerpoint/2010/main" val="2809032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1089660"/>
            <a:ext cx="8280000" cy="5282340"/>
          </a:xfrm>
        </p:spPr>
        <p:txBody>
          <a:bodyPr/>
          <a:lstStyle/>
          <a:p>
            <a:pPr>
              <a:lnSpc>
                <a:spcPct val="150000"/>
              </a:lnSpc>
            </a:pPr>
            <a:r>
              <a:rPr lang="de-DE" sz="1800" dirty="0"/>
              <a:t>Tutorial quality requirements:</a:t>
            </a:r>
          </a:p>
          <a:p>
            <a:pPr lvl="1">
              <a:lnSpc>
                <a:spcPct val="150000"/>
              </a:lnSpc>
            </a:pPr>
            <a:r>
              <a:rPr lang="de-DE" sz="1500" dirty="0"/>
              <a:t>Strictly no promotion of commercial products (products, software, books, other training courses). No unnecessary reference to </a:t>
            </a:r>
            <a:r>
              <a:rPr lang="de-DE" sz="1500" dirty="0" err="1"/>
              <a:t>commercial</a:t>
            </a:r>
            <a:r>
              <a:rPr lang="de-DE" sz="1500" dirty="0"/>
              <a:t> </a:t>
            </a:r>
            <a:r>
              <a:rPr lang="de-DE" sz="1500" dirty="0" err="1"/>
              <a:t>brands</a:t>
            </a:r>
            <a:r>
              <a:rPr lang="de-DE" sz="1500" dirty="0"/>
              <a:t> – </a:t>
            </a:r>
            <a:r>
              <a:rPr lang="de-DE" sz="1500" dirty="0" err="1"/>
              <a:t>this</a:t>
            </a:r>
            <a:r>
              <a:rPr lang="de-DE" sz="1500" dirty="0"/>
              <a:t> </a:t>
            </a:r>
            <a:r>
              <a:rPr lang="de-DE" sz="1500" dirty="0" err="1"/>
              <a:t>is</a:t>
            </a:r>
            <a:r>
              <a:rPr lang="de-DE" sz="1500" dirty="0"/>
              <a:t> the same expectation as applies for ASME Technical Paper publication </a:t>
            </a:r>
          </a:p>
          <a:p>
            <a:pPr lvl="1">
              <a:lnSpc>
                <a:spcPct val="150000"/>
              </a:lnSpc>
            </a:pPr>
            <a:r>
              <a:rPr lang="de-DE" sz="1500" dirty="0"/>
              <a:t>Appropriate level of technical content, i.e. the content should be at an introductory level and be accessible and understandable to a non-specialist audience comprising members from across the spectrum of the Turbo Expo committees</a:t>
            </a:r>
          </a:p>
          <a:p>
            <a:pPr lvl="1">
              <a:lnSpc>
                <a:spcPct val="150000"/>
              </a:lnSpc>
            </a:pPr>
            <a:r>
              <a:rPr lang="de-DE" sz="1500" dirty="0"/>
              <a:t>The tutorial presenter should be verified as capable of a good standard of presentation (comparable to a university lecture, and understandable by an international audience)</a:t>
            </a:r>
          </a:p>
          <a:p>
            <a:pPr lvl="1">
              <a:lnSpc>
                <a:spcPct val="150000"/>
              </a:lnSpc>
            </a:pPr>
            <a:r>
              <a:rPr lang="de-DE" sz="1500" dirty="0"/>
              <a:t>If the Tutorial Organiser does not have direct experience of the proposed presenter, they should seek verification from others in the committee leadership about the presenter‘s capabilities</a:t>
            </a:r>
          </a:p>
          <a:p>
            <a:pPr lvl="1">
              <a:lnSpc>
                <a:spcPct val="150000"/>
              </a:lnSpc>
            </a:pPr>
            <a:r>
              <a:rPr lang="de-DE" sz="1500" dirty="0"/>
              <a:t>Tutorial materials (handout and slides) should be well-structured, of high quality and include appropriate references</a:t>
            </a:r>
          </a:p>
        </p:txBody>
      </p:sp>
      <p:sp>
        <p:nvSpPr>
          <p:cNvPr id="4" name="Foliennummernplatzhalter 3"/>
          <p:cNvSpPr>
            <a:spLocks noGrp="1"/>
          </p:cNvSpPr>
          <p:nvPr>
            <p:ph type="sldNum" sz="quarter" idx="12"/>
          </p:nvPr>
        </p:nvSpPr>
        <p:spPr/>
        <p:txBody>
          <a:bodyPr/>
          <a:lstStyle/>
          <a:p>
            <a:fld id="{5D255454-1454-C843-A015-B1AE29131913}" type="slidenum">
              <a:rPr lang="de-DE" smtClean="0"/>
              <a:pPr/>
              <a:t>11</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3	 Draft tutorials and review</a:t>
            </a:r>
          </a:p>
        </p:txBody>
      </p:sp>
    </p:spTree>
    <p:extLst>
      <p:ext uri="{BB962C8B-B14F-4D97-AF65-F5344CB8AC3E}">
        <p14:creationId xmlns:p14="http://schemas.microsoft.com/office/powerpoint/2010/main" val="1707685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1325563"/>
            <a:ext cx="8280000" cy="4891454"/>
          </a:xfrm>
        </p:spPr>
        <p:txBody>
          <a:bodyPr/>
          <a:lstStyle/>
          <a:p>
            <a:pPr>
              <a:lnSpc>
                <a:spcPct val="150000"/>
              </a:lnSpc>
            </a:pPr>
            <a:r>
              <a:rPr lang="en-GB" sz="1800" dirty="0">
                <a:latin typeface="+mn-lt"/>
              </a:rPr>
              <a:t>Tutorial Chair and Tutorial Organiser to collectively compile a spreadsheet list of tutorial session names, presenters and tutorial titles.</a:t>
            </a:r>
          </a:p>
        </p:txBody>
      </p:sp>
      <p:sp>
        <p:nvSpPr>
          <p:cNvPr id="4" name="Foliennummernplatzhalter 3"/>
          <p:cNvSpPr>
            <a:spLocks noGrp="1"/>
          </p:cNvSpPr>
          <p:nvPr>
            <p:ph type="sldNum" sz="quarter" idx="12"/>
          </p:nvPr>
        </p:nvSpPr>
        <p:spPr/>
        <p:txBody>
          <a:bodyPr/>
          <a:lstStyle/>
          <a:p>
            <a:fld id="{5D255454-1454-C843-A015-B1AE29131913}" type="slidenum">
              <a:rPr lang="de-DE" smtClean="0"/>
              <a:pPr/>
              <a:t>12</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3	Draft tutorials and review</a:t>
            </a:r>
          </a:p>
        </p:txBody>
      </p:sp>
    </p:spTree>
    <p:extLst>
      <p:ext uri="{BB962C8B-B14F-4D97-AF65-F5344CB8AC3E}">
        <p14:creationId xmlns:p14="http://schemas.microsoft.com/office/powerpoint/2010/main" val="94432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934677"/>
            <a:ext cx="8280000" cy="5282340"/>
          </a:xfrm>
        </p:spPr>
        <p:txBody>
          <a:bodyPr/>
          <a:lstStyle/>
          <a:p>
            <a:pPr>
              <a:lnSpc>
                <a:spcPct val="150000"/>
              </a:lnSpc>
            </a:pPr>
            <a:r>
              <a:rPr lang="de-DE" sz="1800" dirty="0">
                <a:latin typeface="+mn-lt"/>
              </a:rPr>
              <a:t>Tutorial </a:t>
            </a:r>
            <a:r>
              <a:rPr lang="de-DE" sz="1800" dirty="0" err="1">
                <a:latin typeface="+mn-lt"/>
              </a:rPr>
              <a:t>author</a:t>
            </a:r>
            <a:r>
              <a:rPr lang="de-DE" sz="1800" dirty="0">
                <a:latin typeface="+mn-lt"/>
              </a:rPr>
              <a:t> to submit the </a:t>
            </a:r>
            <a:r>
              <a:rPr lang="de-DE" sz="1800" dirty="0" err="1">
                <a:latin typeface="+mn-lt"/>
              </a:rPr>
              <a:t>following</a:t>
            </a:r>
            <a:r>
              <a:rPr lang="de-DE" sz="1800" dirty="0">
                <a:latin typeface="+mn-lt"/>
              </a:rPr>
              <a:t> </a:t>
            </a:r>
            <a:r>
              <a:rPr lang="en-US" sz="1800" dirty="0">
                <a:latin typeface="+mn-lt"/>
              </a:rPr>
              <a:t>through a special online form on the Turbo Expo website:</a:t>
            </a:r>
          </a:p>
          <a:p>
            <a:pPr lvl="1">
              <a:lnSpc>
                <a:spcPct val="150000"/>
              </a:lnSpc>
            </a:pPr>
            <a:r>
              <a:rPr lang="de-DE" sz="1500" dirty="0" err="1">
                <a:latin typeface="+mn-lt"/>
              </a:rPr>
              <a:t>Revised</a:t>
            </a:r>
            <a:r>
              <a:rPr lang="de-DE" sz="1500" dirty="0">
                <a:latin typeface="+mn-lt"/>
              </a:rPr>
              <a:t> </a:t>
            </a:r>
            <a:r>
              <a:rPr lang="de-DE" sz="1500" dirty="0" err="1">
                <a:latin typeface="+mn-lt"/>
              </a:rPr>
              <a:t>presentation</a:t>
            </a:r>
            <a:r>
              <a:rPr lang="de-DE" sz="1500" dirty="0">
                <a:latin typeface="+mn-lt"/>
              </a:rPr>
              <a:t> </a:t>
            </a:r>
            <a:r>
              <a:rPr lang="de-DE" sz="1500" dirty="0" err="1">
                <a:latin typeface="+mn-lt"/>
              </a:rPr>
              <a:t>slides</a:t>
            </a:r>
            <a:r>
              <a:rPr lang="de-DE" sz="1500" dirty="0">
                <a:latin typeface="+mn-lt"/>
              </a:rPr>
              <a:t> </a:t>
            </a:r>
            <a:r>
              <a:rPr lang="de-DE" sz="1500" dirty="0" err="1">
                <a:latin typeface="+mn-lt"/>
              </a:rPr>
              <a:t>if</a:t>
            </a:r>
            <a:r>
              <a:rPr lang="de-DE" sz="1500" dirty="0">
                <a:latin typeface="+mn-lt"/>
              </a:rPr>
              <a:t> </a:t>
            </a:r>
            <a:r>
              <a:rPr lang="de-DE" sz="1500" dirty="0" err="1">
                <a:latin typeface="+mn-lt"/>
              </a:rPr>
              <a:t>needed</a:t>
            </a:r>
            <a:r>
              <a:rPr lang="de-DE" sz="1500" dirty="0">
                <a:latin typeface="+mn-lt"/>
              </a:rPr>
              <a:t> </a:t>
            </a:r>
            <a:r>
              <a:rPr lang="de-DE" sz="1500" b="1" dirty="0">
                <a:latin typeface="+mn-lt"/>
              </a:rPr>
              <a:t>(not published </a:t>
            </a:r>
            <a:r>
              <a:rPr lang="de-DE" sz="1500" b="1" dirty="0" err="1">
                <a:latin typeface="+mn-lt"/>
              </a:rPr>
              <a:t>to</a:t>
            </a:r>
            <a:r>
              <a:rPr lang="de-DE" sz="1500" b="1" dirty="0">
                <a:latin typeface="+mn-lt"/>
              </a:rPr>
              <a:t> </a:t>
            </a:r>
            <a:r>
              <a:rPr lang="de-DE" sz="1500" b="1" dirty="0" err="1">
                <a:latin typeface="+mn-lt"/>
              </a:rPr>
              <a:t>conference</a:t>
            </a:r>
            <a:r>
              <a:rPr lang="de-DE" sz="1500" b="1" dirty="0">
                <a:latin typeface="+mn-lt"/>
              </a:rPr>
              <a:t> attendees)</a:t>
            </a:r>
          </a:p>
          <a:p>
            <a:pPr lvl="1">
              <a:lnSpc>
                <a:spcPct val="150000"/>
              </a:lnSpc>
            </a:pPr>
            <a:r>
              <a:rPr lang="de-DE" sz="1500" dirty="0">
                <a:latin typeface="+mn-lt"/>
              </a:rPr>
              <a:t>Final handout document (published to conference </a:t>
            </a:r>
            <a:r>
              <a:rPr lang="de-DE" sz="1500" dirty="0" err="1">
                <a:latin typeface="+mn-lt"/>
              </a:rPr>
              <a:t>attendees</a:t>
            </a:r>
            <a:r>
              <a:rPr lang="de-DE" sz="1500" dirty="0">
                <a:latin typeface="+mn-lt"/>
              </a:rPr>
              <a:t>)</a:t>
            </a:r>
          </a:p>
          <a:p>
            <a:pPr lvl="1">
              <a:lnSpc>
                <a:spcPct val="150000"/>
              </a:lnSpc>
            </a:pPr>
            <a:r>
              <a:rPr lang="de-DE" sz="1500" dirty="0" err="1">
                <a:latin typeface="+mn-lt"/>
              </a:rPr>
              <a:t>Signed</a:t>
            </a:r>
            <a:r>
              <a:rPr lang="de-DE" sz="1500" dirty="0">
                <a:latin typeface="+mn-lt"/>
              </a:rPr>
              <a:t> “Permission </a:t>
            </a:r>
            <a:r>
              <a:rPr lang="de-DE" sz="1500" dirty="0" err="1">
                <a:latin typeface="+mn-lt"/>
              </a:rPr>
              <a:t>to</a:t>
            </a:r>
            <a:r>
              <a:rPr lang="de-DE" sz="1500" dirty="0">
                <a:latin typeface="+mn-lt"/>
              </a:rPr>
              <a:t> publish“ form PDF, </a:t>
            </a:r>
            <a:r>
              <a:rPr lang="de-DE" sz="1500" dirty="0" err="1">
                <a:latin typeface="+mn-lt"/>
              </a:rPr>
              <a:t>which</a:t>
            </a:r>
            <a:r>
              <a:rPr lang="de-DE" sz="1500" dirty="0">
                <a:latin typeface="+mn-lt"/>
              </a:rPr>
              <a:t> </a:t>
            </a:r>
            <a:r>
              <a:rPr lang="de-DE" sz="1500" dirty="0" err="1">
                <a:latin typeface="+mn-lt"/>
              </a:rPr>
              <a:t>can</a:t>
            </a:r>
            <a:r>
              <a:rPr lang="de-DE" sz="1500" dirty="0">
                <a:latin typeface="+mn-lt"/>
              </a:rPr>
              <a:t> </a:t>
            </a:r>
            <a:r>
              <a:rPr lang="de-DE" sz="1500" dirty="0" err="1">
                <a:latin typeface="+mn-lt"/>
              </a:rPr>
              <a:t>be</a:t>
            </a:r>
            <a:r>
              <a:rPr lang="de-DE" sz="1500" dirty="0">
                <a:latin typeface="+mn-lt"/>
              </a:rPr>
              <a:t> </a:t>
            </a:r>
            <a:r>
              <a:rPr lang="de-DE" sz="1500" dirty="0" err="1">
                <a:latin typeface="+mn-lt"/>
              </a:rPr>
              <a:t>downloaded</a:t>
            </a:r>
            <a:r>
              <a:rPr lang="de-DE" sz="1500" dirty="0">
                <a:latin typeface="+mn-lt"/>
              </a:rPr>
              <a:t> on </a:t>
            </a:r>
            <a:r>
              <a:rPr lang="de-DE" sz="1500" dirty="0" err="1">
                <a:latin typeface="+mn-lt"/>
              </a:rPr>
              <a:t>the</a:t>
            </a:r>
            <a:r>
              <a:rPr lang="de-DE" sz="1500" dirty="0">
                <a:latin typeface="+mn-lt"/>
              </a:rPr>
              <a:t> </a:t>
            </a:r>
            <a:r>
              <a:rPr lang="de-DE" sz="1500" dirty="0" err="1">
                <a:latin typeface="+mn-lt"/>
              </a:rPr>
              <a:t>website</a:t>
            </a:r>
            <a:r>
              <a:rPr lang="de-DE" sz="1500" dirty="0">
                <a:latin typeface="+mn-lt"/>
              </a:rPr>
              <a:t>. This </a:t>
            </a:r>
            <a:r>
              <a:rPr lang="de-DE" sz="1500" dirty="0" err="1">
                <a:latin typeface="+mn-lt"/>
              </a:rPr>
              <a:t>concerns</a:t>
            </a:r>
            <a:r>
              <a:rPr lang="de-DE" sz="1500" dirty="0">
                <a:latin typeface="+mn-lt"/>
              </a:rPr>
              <a:t> </a:t>
            </a:r>
            <a:r>
              <a:rPr lang="de-DE" sz="1500" dirty="0" err="1">
                <a:latin typeface="+mn-lt"/>
              </a:rPr>
              <a:t>the</a:t>
            </a:r>
            <a:r>
              <a:rPr lang="de-DE" sz="1500" dirty="0">
                <a:latin typeface="+mn-lt"/>
              </a:rPr>
              <a:t> </a:t>
            </a:r>
            <a:r>
              <a:rPr lang="de-DE" sz="1500" dirty="0" err="1">
                <a:latin typeface="+mn-lt"/>
              </a:rPr>
              <a:t>handout</a:t>
            </a:r>
            <a:r>
              <a:rPr lang="de-DE" sz="1500" dirty="0">
                <a:latin typeface="+mn-lt"/>
              </a:rPr>
              <a:t> </a:t>
            </a:r>
            <a:r>
              <a:rPr lang="de-DE" sz="1500" dirty="0" err="1">
                <a:latin typeface="+mn-lt"/>
              </a:rPr>
              <a:t>only</a:t>
            </a:r>
            <a:r>
              <a:rPr lang="de-DE" sz="1500" dirty="0">
                <a:latin typeface="+mn-lt"/>
              </a:rPr>
              <a:t>.</a:t>
            </a:r>
          </a:p>
          <a:p>
            <a:pPr>
              <a:lnSpc>
                <a:spcPct val="150000"/>
              </a:lnSpc>
            </a:pPr>
            <a:r>
              <a:rPr lang="en-GB" sz="1800" dirty="0">
                <a:latin typeface="+mn-lt"/>
              </a:rPr>
              <a:t>Tutorial Chair and Tutorial Organiser to collectively check that necessary revisions have been implemented and quality criteria are met:</a:t>
            </a:r>
          </a:p>
          <a:p>
            <a:pPr lvl="1">
              <a:lnSpc>
                <a:spcPct val="150000"/>
              </a:lnSpc>
            </a:pPr>
            <a:r>
              <a:rPr lang="en-GB" sz="1500" dirty="0">
                <a:latin typeface="+mn-lt"/>
              </a:rPr>
              <a:t>Accept/Reject, and notify authors by email</a:t>
            </a:r>
          </a:p>
          <a:p>
            <a:pPr lvl="1">
              <a:lnSpc>
                <a:spcPct val="150000"/>
              </a:lnSpc>
            </a:pPr>
            <a:r>
              <a:rPr lang="en-GB" sz="1500" dirty="0">
                <a:latin typeface="+mn-lt"/>
              </a:rPr>
              <a:t>Create sessions on the webtool including session title, presenter names and affiliations, tutorial abstract.</a:t>
            </a:r>
            <a:endParaRPr lang="de-DE" sz="1500" dirty="0">
              <a:latin typeface="+mn-lt"/>
            </a:endParaRPr>
          </a:p>
          <a:p>
            <a:pPr lvl="1">
              <a:lnSpc>
                <a:spcPct val="150000"/>
              </a:lnSpc>
            </a:pPr>
            <a:r>
              <a:rPr lang="de-DE" sz="1500" dirty="0">
                <a:latin typeface="+mn-lt"/>
              </a:rPr>
              <a:t>Send </a:t>
            </a:r>
            <a:r>
              <a:rPr lang="de-DE" sz="1500" dirty="0" err="1">
                <a:latin typeface="+mn-lt"/>
              </a:rPr>
              <a:t>spreadsheet</a:t>
            </a:r>
            <a:r>
              <a:rPr lang="de-DE" sz="1500" dirty="0">
                <a:latin typeface="+mn-lt"/>
              </a:rPr>
              <a:t> </a:t>
            </a:r>
            <a:r>
              <a:rPr lang="de-DE" sz="1500" dirty="0" err="1">
                <a:latin typeface="+mn-lt"/>
              </a:rPr>
              <a:t>tutorial</a:t>
            </a:r>
            <a:r>
              <a:rPr lang="de-DE" sz="1500" dirty="0">
                <a:latin typeface="+mn-lt"/>
              </a:rPr>
              <a:t> </a:t>
            </a:r>
            <a:r>
              <a:rPr lang="de-DE" sz="1500" dirty="0" err="1">
                <a:latin typeface="+mn-lt"/>
              </a:rPr>
              <a:t>list</a:t>
            </a:r>
            <a:r>
              <a:rPr lang="de-DE" sz="1500" dirty="0">
                <a:latin typeface="+mn-lt"/>
              </a:rPr>
              <a:t>, final </a:t>
            </a:r>
            <a:r>
              <a:rPr lang="de-DE" sz="1500" dirty="0" err="1">
                <a:latin typeface="+mn-lt"/>
              </a:rPr>
              <a:t>handouts</a:t>
            </a:r>
            <a:r>
              <a:rPr lang="de-DE" sz="1500" dirty="0">
                <a:latin typeface="+mn-lt"/>
              </a:rPr>
              <a:t> and </a:t>
            </a:r>
            <a:r>
              <a:rPr lang="de-DE" sz="1500" dirty="0" err="1">
                <a:latin typeface="+mn-lt"/>
              </a:rPr>
              <a:t>permission</a:t>
            </a:r>
            <a:r>
              <a:rPr lang="de-DE" sz="1500" dirty="0">
                <a:latin typeface="+mn-lt"/>
              </a:rPr>
              <a:t> </a:t>
            </a:r>
            <a:r>
              <a:rPr lang="de-DE" sz="1500" dirty="0" err="1">
                <a:latin typeface="+mn-lt"/>
              </a:rPr>
              <a:t>to</a:t>
            </a:r>
            <a:r>
              <a:rPr lang="de-DE" sz="1500" dirty="0">
                <a:latin typeface="+mn-lt"/>
              </a:rPr>
              <a:t> publish </a:t>
            </a:r>
            <a:r>
              <a:rPr lang="de-DE" sz="1500" dirty="0" err="1">
                <a:latin typeface="+mn-lt"/>
              </a:rPr>
              <a:t>forms</a:t>
            </a:r>
            <a:r>
              <a:rPr lang="de-DE" sz="1500" dirty="0">
                <a:latin typeface="+mn-lt"/>
              </a:rPr>
              <a:t> </a:t>
            </a:r>
            <a:r>
              <a:rPr lang="de-DE" sz="1500" dirty="0" err="1">
                <a:latin typeface="+mn-lt"/>
              </a:rPr>
              <a:t>to</a:t>
            </a:r>
            <a:r>
              <a:rPr lang="de-DE" sz="1500" dirty="0">
                <a:latin typeface="+mn-lt"/>
              </a:rPr>
              <a:t> ASME</a:t>
            </a:r>
          </a:p>
        </p:txBody>
      </p:sp>
      <p:sp>
        <p:nvSpPr>
          <p:cNvPr id="4" name="Foliennummernplatzhalter 3"/>
          <p:cNvSpPr>
            <a:spLocks noGrp="1"/>
          </p:cNvSpPr>
          <p:nvPr>
            <p:ph type="sldNum" sz="quarter" idx="12"/>
          </p:nvPr>
        </p:nvSpPr>
        <p:spPr/>
        <p:txBody>
          <a:bodyPr/>
          <a:lstStyle/>
          <a:p>
            <a:fld id="{5D255454-1454-C843-A015-B1AE29131913}" type="slidenum">
              <a:rPr lang="de-DE" smtClean="0"/>
              <a:pPr/>
              <a:t>13</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4	Final tutorials and decision</a:t>
            </a:r>
          </a:p>
        </p:txBody>
      </p:sp>
      <p:sp>
        <p:nvSpPr>
          <p:cNvPr id="3" name="Rectangle 2">
            <a:extLst>
              <a:ext uri="{FF2B5EF4-FFF2-40B4-BE49-F238E27FC236}">
                <a16:creationId xmlns:a16="http://schemas.microsoft.com/office/drawing/2014/main" id="{5175AADB-E5C9-8AA2-91E1-38F20B85ACC3}"/>
              </a:ext>
            </a:extLst>
          </p:cNvPr>
          <p:cNvSpPr/>
          <p:nvPr/>
        </p:nvSpPr>
        <p:spPr>
          <a:xfrm>
            <a:off x="6375323" y="1981996"/>
            <a:ext cx="2426677" cy="7455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We provide blank “permission to publish” forms</a:t>
            </a:r>
          </a:p>
        </p:txBody>
      </p:sp>
    </p:spTree>
    <p:extLst>
      <p:ext uri="{BB962C8B-B14F-4D97-AF65-F5344CB8AC3E}">
        <p14:creationId xmlns:p14="http://schemas.microsoft.com/office/powerpoint/2010/main" val="449630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934677"/>
            <a:ext cx="8280000" cy="5282340"/>
          </a:xfrm>
        </p:spPr>
        <p:txBody>
          <a:bodyPr/>
          <a:lstStyle/>
          <a:p>
            <a:pPr>
              <a:lnSpc>
                <a:spcPct val="150000"/>
              </a:lnSpc>
            </a:pPr>
            <a:r>
              <a:rPr lang="en-GB" sz="1800" dirty="0">
                <a:latin typeface="+mn-lt"/>
              </a:rPr>
              <a:t>Tutorial Chair must send the following to ASME:</a:t>
            </a:r>
          </a:p>
          <a:p>
            <a:pPr lvl="1">
              <a:lnSpc>
                <a:spcPct val="150000"/>
              </a:lnSpc>
            </a:pPr>
            <a:r>
              <a:rPr lang="de-DE" sz="1500" dirty="0">
                <a:latin typeface="+mn-lt"/>
              </a:rPr>
              <a:t>Spreadsheet </a:t>
            </a:r>
            <a:r>
              <a:rPr lang="de-DE" sz="1500" dirty="0" err="1">
                <a:latin typeface="+mn-lt"/>
              </a:rPr>
              <a:t>list</a:t>
            </a:r>
            <a:r>
              <a:rPr lang="de-DE" sz="1500" dirty="0">
                <a:latin typeface="+mn-lt"/>
              </a:rPr>
              <a:t> of final </a:t>
            </a:r>
            <a:r>
              <a:rPr lang="de-DE" sz="1500" dirty="0" err="1">
                <a:latin typeface="+mn-lt"/>
              </a:rPr>
              <a:t>tutorials</a:t>
            </a:r>
            <a:r>
              <a:rPr lang="de-DE" sz="1500" dirty="0">
                <a:latin typeface="+mn-lt"/>
              </a:rPr>
              <a:t> </a:t>
            </a:r>
            <a:r>
              <a:rPr lang="de-DE" sz="1500" dirty="0" err="1">
                <a:latin typeface="+mn-lt"/>
              </a:rPr>
              <a:t>with</a:t>
            </a:r>
            <a:r>
              <a:rPr lang="de-DE" sz="1500" dirty="0">
                <a:latin typeface="+mn-lt"/>
              </a:rPr>
              <a:t> all </a:t>
            </a:r>
            <a:r>
              <a:rPr lang="de-DE" sz="1500" dirty="0" err="1">
                <a:latin typeface="+mn-lt"/>
              </a:rPr>
              <a:t>author</a:t>
            </a:r>
            <a:r>
              <a:rPr lang="de-DE" sz="1500" dirty="0">
                <a:latin typeface="+mn-lt"/>
              </a:rPr>
              <a:t> and </a:t>
            </a:r>
            <a:r>
              <a:rPr lang="de-DE" sz="1500" dirty="0" err="1">
                <a:latin typeface="+mn-lt"/>
              </a:rPr>
              <a:t>session</a:t>
            </a:r>
            <a:r>
              <a:rPr lang="de-DE" sz="1500" dirty="0">
                <a:latin typeface="+mn-lt"/>
              </a:rPr>
              <a:t> </a:t>
            </a:r>
            <a:r>
              <a:rPr lang="de-DE" sz="1500" dirty="0" err="1">
                <a:latin typeface="+mn-lt"/>
              </a:rPr>
              <a:t>details</a:t>
            </a:r>
            <a:endParaRPr lang="de-DE" sz="1500" dirty="0">
              <a:latin typeface="+mn-lt"/>
            </a:endParaRPr>
          </a:p>
          <a:p>
            <a:pPr lvl="1">
              <a:lnSpc>
                <a:spcPct val="150000"/>
              </a:lnSpc>
            </a:pPr>
            <a:r>
              <a:rPr lang="de-DE" sz="1500" dirty="0">
                <a:latin typeface="+mn-lt"/>
              </a:rPr>
              <a:t>Final </a:t>
            </a:r>
            <a:r>
              <a:rPr lang="de-DE" sz="1500" dirty="0" err="1">
                <a:latin typeface="+mn-lt"/>
              </a:rPr>
              <a:t>handouts</a:t>
            </a:r>
            <a:r>
              <a:rPr lang="de-DE" sz="1500" dirty="0">
                <a:latin typeface="+mn-lt"/>
              </a:rPr>
              <a:t> in PDF form</a:t>
            </a:r>
          </a:p>
          <a:p>
            <a:pPr lvl="1">
              <a:lnSpc>
                <a:spcPct val="150000"/>
              </a:lnSpc>
            </a:pPr>
            <a:r>
              <a:rPr lang="de-DE" sz="1500" dirty="0">
                <a:latin typeface="+mn-lt"/>
              </a:rPr>
              <a:t>Permission </a:t>
            </a:r>
            <a:r>
              <a:rPr lang="de-DE" sz="1500" dirty="0" err="1">
                <a:latin typeface="+mn-lt"/>
              </a:rPr>
              <a:t>to</a:t>
            </a:r>
            <a:r>
              <a:rPr lang="de-DE" sz="1500" dirty="0">
                <a:latin typeface="+mn-lt"/>
              </a:rPr>
              <a:t> publish </a:t>
            </a:r>
            <a:r>
              <a:rPr lang="de-DE" sz="1500" dirty="0" err="1">
                <a:latin typeface="+mn-lt"/>
              </a:rPr>
              <a:t>forms</a:t>
            </a:r>
            <a:r>
              <a:rPr lang="de-DE" sz="1500" dirty="0">
                <a:latin typeface="+mn-lt"/>
              </a:rPr>
              <a:t> in PDF form</a:t>
            </a:r>
          </a:p>
          <a:p>
            <a:pPr marL="228384" marR="0" lvl="0" indent="-228384" algn="l" defTabSz="913539" rtl="0" eaLnBrk="1" fontAlgn="auto" latinLnBrk="0" hangingPunct="1">
              <a:lnSpc>
                <a:spcPct val="150000"/>
              </a:lnSpc>
              <a:spcBef>
                <a:spcPts val="380"/>
              </a:spcBef>
              <a:spcAft>
                <a:spcPts val="450"/>
              </a:spcAft>
              <a:buClr>
                <a:srgbClr val="01426A"/>
              </a:buClr>
              <a:buSzPct val="100000"/>
              <a:buFont typeface="Lucida Grande"/>
              <a:buChar char="»"/>
              <a:tabLst/>
              <a:defRPr/>
            </a:pPr>
            <a:r>
              <a:rPr kumimoji="0" lang="en-GB" sz="1800" b="0" i="0" u="none" strike="noStrike" kern="1200" cap="none" spc="0" normalizeH="0" baseline="0" noProof="0" dirty="0">
                <a:ln>
                  <a:noFill/>
                </a:ln>
                <a:solidFill>
                  <a:prstClr val="black"/>
                </a:solidFill>
                <a:effectLst/>
                <a:uLnTx/>
                <a:uFillTx/>
                <a:latin typeface="Calibri"/>
                <a:ea typeface="+mn-ea"/>
              </a:rPr>
              <a:t>Tutorial Chair and Tutorial Organiser to liaise and identify potential clashes/conflicts for schedule.</a:t>
            </a:r>
          </a:p>
          <a:p>
            <a:pPr marL="182563" marR="0" lvl="1" indent="-182563" algn="l" defTabSz="913539" rtl="0" eaLnBrk="1" fontAlgn="auto" latinLnBrk="0" hangingPunct="1">
              <a:lnSpc>
                <a:spcPct val="150000"/>
              </a:lnSpc>
              <a:spcBef>
                <a:spcPts val="380"/>
              </a:spcBef>
              <a:spcAft>
                <a:spcPts val="450"/>
              </a:spcAft>
              <a:buClr>
                <a:srgbClr val="01426A"/>
              </a:buClr>
              <a:buSzPct val="100000"/>
              <a:buFont typeface="Arial" panose="020B0604020202020204" pitchFamily="34" charset="0"/>
              <a:buChar char="•"/>
              <a:tabLst/>
              <a:defRPr/>
            </a:pPr>
            <a:r>
              <a:rPr lang="en-GB" sz="1500" dirty="0">
                <a:solidFill>
                  <a:prstClr val="black"/>
                </a:solidFill>
                <a:latin typeface="Calibri"/>
              </a:rPr>
              <a:t>For longer tutorials, split into Part 1 and Part 2 sessions, and ask to be scheduled sequentially</a:t>
            </a:r>
            <a:endParaRPr kumimoji="0" lang="en-GB" b="0" i="0" u="none" strike="noStrike" kern="1200" cap="none" spc="0" normalizeH="0" baseline="0" noProof="0" dirty="0">
              <a:ln>
                <a:noFill/>
              </a:ln>
              <a:solidFill>
                <a:prstClr val="black"/>
              </a:solidFill>
              <a:effectLst/>
              <a:uLnTx/>
              <a:uFillTx/>
              <a:latin typeface="Calibri"/>
              <a:ea typeface="+mn-ea"/>
            </a:endParaRPr>
          </a:p>
          <a:p>
            <a:pPr>
              <a:lnSpc>
                <a:spcPct val="150000"/>
              </a:lnSpc>
              <a:defRPr/>
            </a:pPr>
            <a:r>
              <a:rPr kumimoji="0" lang="en-GB" sz="1800" b="0" i="0" u="none" strike="noStrike" kern="1200" cap="none" spc="0" normalizeH="0" baseline="0" noProof="0" dirty="0">
                <a:ln>
                  <a:noFill/>
                </a:ln>
                <a:solidFill>
                  <a:prstClr val="black"/>
                </a:solidFill>
                <a:effectLst/>
                <a:uLnTx/>
                <a:uFillTx/>
                <a:latin typeface="Calibri"/>
                <a:ea typeface="+mn-ea"/>
              </a:rPr>
              <a:t>Tutorial Chair to send spreadsheet list of tutorial sessions and noted conflicts to TPC for scheduling.</a:t>
            </a:r>
            <a:endParaRPr kumimoji="0" lang="en-GB" sz="1200" b="0" i="0" u="none" strike="noStrike" kern="1200" cap="none" spc="0" normalizeH="0" baseline="0" noProof="0" dirty="0">
              <a:ln>
                <a:noFill/>
              </a:ln>
              <a:solidFill>
                <a:prstClr val="black"/>
              </a:solidFill>
              <a:effectLst/>
              <a:uLnTx/>
              <a:uFillTx/>
              <a:latin typeface="Calibri"/>
              <a:ea typeface="+mn-ea"/>
            </a:endParaRPr>
          </a:p>
          <a:p>
            <a:pPr lvl="1">
              <a:lnSpc>
                <a:spcPct val="150000"/>
              </a:lnSpc>
            </a:pPr>
            <a:endParaRPr lang="de-DE" sz="1500" dirty="0">
              <a:latin typeface="+mn-lt"/>
            </a:endParaRPr>
          </a:p>
        </p:txBody>
      </p:sp>
      <p:sp>
        <p:nvSpPr>
          <p:cNvPr id="4" name="Foliennummernplatzhalter 3"/>
          <p:cNvSpPr>
            <a:spLocks noGrp="1"/>
          </p:cNvSpPr>
          <p:nvPr>
            <p:ph type="sldNum" sz="quarter" idx="12"/>
          </p:nvPr>
        </p:nvSpPr>
        <p:spPr/>
        <p:txBody>
          <a:bodyPr/>
          <a:lstStyle/>
          <a:p>
            <a:fld id="{5D255454-1454-C843-A015-B1AE29131913}" type="slidenum">
              <a:rPr lang="de-DE" smtClean="0"/>
              <a:pPr/>
              <a:t>14</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5	 Confirm final tutorial list</a:t>
            </a:r>
          </a:p>
        </p:txBody>
      </p:sp>
    </p:spTree>
    <p:extLst>
      <p:ext uri="{BB962C8B-B14F-4D97-AF65-F5344CB8AC3E}">
        <p14:creationId xmlns:p14="http://schemas.microsoft.com/office/powerpoint/2010/main" val="3412219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934677"/>
            <a:ext cx="8280000" cy="5282340"/>
          </a:xfrm>
        </p:spPr>
        <p:txBody>
          <a:bodyPr/>
          <a:lstStyle/>
          <a:p>
            <a:pPr>
              <a:lnSpc>
                <a:spcPct val="150000"/>
              </a:lnSpc>
              <a:defRPr/>
            </a:pPr>
            <a:r>
              <a:rPr kumimoji="0" lang="en-US" sz="1800" b="0" i="0" u="none" strike="noStrike" kern="1200" cap="none" spc="0" normalizeH="0" baseline="0" noProof="0" dirty="0">
                <a:ln>
                  <a:noFill/>
                </a:ln>
                <a:solidFill>
                  <a:prstClr val="black"/>
                </a:solidFill>
                <a:effectLst/>
                <a:uLnTx/>
                <a:uFillTx/>
                <a:latin typeface="Calibri"/>
                <a:ea typeface="+mn-ea"/>
              </a:rPr>
              <a:t>Tutorial </a:t>
            </a:r>
            <a:r>
              <a:rPr kumimoji="0" lang="en-US" sz="1800" b="0" i="0" u="none" strike="noStrike" kern="1200" cap="none" spc="0" normalizeH="0" baseline="0" noProof="0" dirty="0" err="1">
                <a:ln>
                  <a:noFill/>
                </a:ln>
                <a:solidFill>
                  <a:prstClr val="black"/>
                </a:solidFill>
                <a:effectLst/>
                <a:uLnTx/>
                <a:uFillTx/>
                <a:latin typeface="Calibri"/>
                <a:ea typeface="+mn-ea"/>
              </a:rPr>
              <a:t>Organisers</a:t>
            </a:r>
            <a:r>
              <a:rPr kumimoji="0" lang="en-US" sz="1800" b="0" i="0" u="none" strike="noStrike" kern="1200" cap="none" spc="0" normalizeH="0" baseline="0" noProof="0" dirty="0">
                <a:ln>
                  <a:noFill/>
                </a:ln>
                <a:solidFill>
                  <a:prstClr val="black"/>
                </a:solidFill>
                <a:effectLst/>
                <a:uLnTx/>
                <a:uFillTx/>
                <a:latin typeface="Calibri"/>
                <a:ea typeface="+mn-ea"/>
              </a:rPr>
              <a:t>:</a:t>
            </a:r>
          </a:p>
          <a:p>
            <a:pPr lvl="1">
              <a:lnSpc>
                <a:spcPct val="150000"/>
              </a:lnSpc>
              <a:defRPr/>
            </a:pPr>
            <a:r>
              <a:rPr kumimoji="0" lang="en-US" sz="1500" b="0" i="0" u="none" strike="noStrike" kern="1200" cap="none" spc="0" normalizeH="0" baseline="0" noProof="0" dirty="0">
                <a:ln>
                  <a:noFill/>
                </a:ln>
                <a:solidFill>
                  <a:prstClr val="black"/>
                </a:solidFill>
                <a:effectLst/>
                <a:uLnTx/>
                <a:uFillTx/>
                <a:latin typeface="Calibri"/>
                <a:ea typeface="+mn-ea"/>
              </a:rPr>
              <a:t>Support tutorial presenters in any further preparation for their tutorial at the conference</a:t>
            </a:r>
          </a:p>
          <a:p>
            <a:pPr lvl="1">
              <a:lnSpc>
                <a:spcPct val="150000"/>
              </a:lnSpc>
              <a:defRPr/>
            </a:pPr>
            <a:r>
              <a:rPr kumimoji="0" lang="en-US" sz="1500" b="0" i="0" u="none" strike="noStrike" kern="1200" cap="none" spc="0" normalizeH="0" baseline="0" noProof="0" dirty="0">
                <a:ln>
                  <a:noFill/>
                </a:ln>
                <a:solidFill>
                  <a:prstClr val="black"/>
                </a:solidFill>
                <a:effectLst/>
                <a:uLnTx/>
                <a:uFillTx/>
                <a:latin typeface="Calibri"/>
                <a:ea typeface="+mn-ea"/>
              </a:rPr>
              <a:t>Promote tutorials among your committee membership</a:t>
            </a:r>
          </a:p>
          <a:p>
            <a:pPr lvl="1">
              <a:lnSpc>
                <a:spcPct val="150000"/>
              </a:lnSpc>
              <a:defRPr/>
            </a:pPr>
            <a:r>
              <a:rPr kumimoji="0" lang="en-US" sz="1500" b="0" i="0" u="none" strike="noStrike" kern="1200" cap="none" spc="0" normalizeH="0" baseline="0" noProof="0" dirty="0">
                <a:ln>
                  <a:noFill/>
                </a:ln>
                <a:solidFill>
                  <a:prstClr val="black"/>
                </a:solidFill>
                <a:effectLst/>
                <a:uLnTx/>
                <a:uFillTx/>
                <a:latin typeface="Calibri"/>
                <a:ea typeface="+mn-ea"/>
              </a:rPr>
              <a:t>Accommodate quality evaluation questionnaires </a:t>
            </a:r>
            <a:r>
              <a:rPr lang="en-US" sz="1500" dirty="0">
                <a:solidFill>
                  <a:prstClr val="black"/>
                </a:solidFill>
                <a:latin typeface="Calibri"/>
              </a:rPr>
              <a:t>for tutorials at the conference</a:t>
            </a:r>
            <a:endParaRPr kumimoji="0" lang="en-US" sz="1500" b="0" i="0" u="none" strike="noStrike" kern="1200" cap="none" spc="0" normalizeH="0" baseline="0" noProof="0" dirty="0">
              <a:ln>
                <a:noFill/>
              </a:ln>
              <a:solidFill>
                <a:prstClr val="black"/>
              </a:solidFill>
              <a:effectLst/>
              <a:uLnTx/>
              <a:uFillTx/>
              <a:latin typeface="Calibri"/>
              <a:ea typeface="+mn-ea"/>
            </a:endParaRPr>
          </a:p>
          <a:p>
            <a:pPr lvl="1">
              <a:lnSpc>
                <a:spcPct val="150000"/>
              </a:lnSpc>
              <a:defRPr/>
            </a:pPr>
            <a:endParaRPr kumimoji="0" lang="en-US" sz="1500" b="0" i="0" u="none" strike="noStrike" kern="1200" cap="none" spc="0" normalizeH="0" baseline="0" noProof="0" dirty="0">
              <a:ln>
                <a:noFill/>
              </a:ln>
              <a:solidFill>
                <a:prstClr val="black"/>
              </a:solidFill>
              <a:effectLst/>
              <a:uLnTx/>
              <a:uFillTx/>
              <a:latin typeface="Calibri"/>
              <a:ea typeface="+mn-ea"/>
            </a:endParaRPr>
          </a:p>
          <a:p>
            <a:pPr>
              <a:lnSpc>
                <a:spcPct val="150000"/>
              </a:lnSpc>
              <a:defRPr/>
            </a:pPr>
            <a:endParaRPr kumimoji="0" lang="en-GB" sz="1800" b="0" i="0" u="none" strike="noStrike" kern="1200" cap="none" spc="0" normalizeH="0" baseline="0" noProof="0" dirty="0">
              <a:ln>
                <a:noFill/>
              </a:ln>
              <a:solidFill>
                <a:prstClr val="black"/>
              </a:solidFill>
              <a:effectLst/>
              <a:uLnTx/>
              <a:uFillTx/>
              <a:latin typeface="Calibri"/>
              <a:ea typeface="+mn-ea"/>
            </a:endParaRPr>
          </a:p>
          <a:p>
            <a:pPr marL="228384" marR="0" lvl="0" indent="-228384" algn="l" defTabSz="913539" rtl="0" eaLnBrk="1" fontAlgn="auto" latinLnBrk="0" hangingPunct="1">
              <a:lnSpc>
                <a:spcPct val="150000"/>
              </a:lnSpc>
              <a:spcBef>
                <a:spcPts val="380"/>
              </a:spcBef>
              <a:spcAft>
                <a:spcPts val="450"/>
              </a:spcAft>
              <a:buClr>
                <a:srgbClr val="01426A"/>
              </a:buClr>
              <a:buSzPct val="100000"/>
              <a:buFont typeface="Lucida Grande"/>
              <a:buChar char="»"/>
              <a:tabLst/>
              <a:defRPr/>
            </a:pPr>
            <a:endParaRPr kumimoji="0" lang="en-GB" sz="1200" b="0" i="0" u="none" strike="noStrike" kern="1200" cap="none" spc="0" normalizeH="0" baseline="0" noProof="0" dirty="0">
              <a:ln>
                <a:noFill/>
              </a:ln>
              <a:solidFill>
                <a:prstClr val="black"/>
              </a:solidFill>
              <a:effectLst/>
              <a:uLnTx/>
              <a:uFillTx/>
              <a:latin typeface="Calibri"/>
              <a:ea typeface="+mn-ea"/>
            </a:endParaRPr>
          </a:p>
          <a:p>
            <a:pPr lvl="1">
              <a:lnSpc>
                <a:spcPct val="150000"/>
              </a:lnSpc>
            </a:pPr>
            <a:endParaRPr lang="de-DE" sz="1500" dirty="0">
              <a:latin typeface="+mn-lt"/>
            </a:endParaRPr>
          </a:p>
        </p:txBody>
      </p:sp>
      <p:sp>
        <p:nvSpPr>
          <p:cNvPr id="4" name="Foliennummernplatzhalter 3"/>
          <p:cNvSpPr>
            <a:spLocks noGrp="1"/>
          </p:cNvSpPr>
          <p:nvPr>
            <p:ph type="sldNum" sz="quarter" idx="12"/>
          </p:nvPr>
        </p:nvSpPr>
        <p:spPr/>
        <p:txBody>
          <a:bodyPr/>
          <a:lstStyle/>
          <a:p>
            <a:fld id="{5D255454-1454-C843-A015-B1AE29131913}" type="slidenum">
              <a:rPr lang="de-DE" smtClean="0"/>
              <a:pPr/>
              <a:t>15</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6	 At the conference</a:t>
            </a:r>
          </a:p>
        </p:txBody>
      </p:sp>
    </p:spTree>
    <p:extLst>
      <p:ext uri="{BB962C8B-B14F-4D97-AF65-F5344CB8AC3E}">
        <p14:creationId xmlns:p14="http://schemas.microsoft.com/office/powerpoint/2010/main" val="1728396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6E5156C-CA32-4FB6-9AAD-7625CF504298}"/>
              </a:ext>
            </a:extLst>
          </p:cNvPr>
          <p:cNvSpPr>
            <a:spLocks noGrp="1"/>
          </p:cNvSpPr>
          <p:nvPr>
            <p:ph idx="1"/>
          </p:nvPr>
        </p:nvSpPr>
        <p:spPr>
          <a:xfrm>
            <a:off x="864000" y="1148454"/>
            <a:ext cx="8280000" cy="4608000"/>
          </a:xfrm>
        </p:spPr>
        <p:txBody>
          <a:bodyPr/>
          <a:lstStyle/>
          <a:p>
            <a:pPr marL="0" indent="0">
              <a:lnSpc>
                <a:spcPct val="100000"/>
              </a:lnSpc>
              <a:spcBef>
                <a:spcPts val="0"/>
              </a:spcBef>
              <a:spcAft>
                <a:spcPts val="1800"/>
              </a:spcAft>
              <a:buNone/>
              <a:tabLst>
                <a:tab pos="1790700" algn="l"/>
              </a:tabLst>
            </a:pPr>
            <a:r>
              <a:rPr lang="en-GB" dirty="0">
                <a:latin typeface="+mn-lt"/>
              </a:rPr>
              <a:t>Step 1	Appoint ‘Tutorial Organiser’</a:t>
            </a:r>
          </a:p>
          <a:p>
            <a:pPr marL="0" indent="0">
              <a:lnSpc>
                <a:spcPct val="100000"/>
              </a:lnSpc>
              <a:spcBef>
                <a:spcPts val="0"/>
              </a:spcBef>
              <a:spcAft>
                <a:spcPts val="1800"/>
              </a:spcAft>
              <a:buNone/>
              <a:tabLst>
                <a:tab pos="1790700" algn="l"/>
              </a:tabLst>
            </a:pPr>
            <a:r>
              <a:rPr lang="en-GB" dirty="0">
                <a:latin typeface="+mn-lt"/>
              </a:rPr>
              <a:t>Step 2	Tutorial abstracts</a:t>
            </a:r>
          </a:p>
          <a:p>
            <a:pPr marL="0" indent="0">
              <a:lnSpc>
                <a:spcPct val="100000"/>
              </a:lnSpc>
              <a:spcBef>
                <a:spcPts val="0"/>
              </a:spcBef>
              <a:spcAft>
                <a:spcPts val="1800"/>
              </a:spcAft>
              <a:buNone/>
              <a:tabLst>
                <a:tab pos="1790700" algn="l"/>
              </a:tabLst>
            </a:pPr>
            <a:r>
              <a:rPr lang="en-GB" dirty="0">
                <a:latin typeface="+mn-lt"/>
              </a:rPr>
              <a:t>Step 3	Draft tutorials and review</a:t>
            </a:r>
          </a:p>
          <a:p>
            <a:pPr marL="0" indent="0">
              <a:lnSpc>
                <a:spcPct val="100000"/>
              </a:lnSpc>
              <a:spcBef>
                <a:spcPts val="0"/>
              </a:spcBef>
              <a:spcAft>
                <a:spcPts val="1800"/>
              </a:spcAft>
              <a:buNone/>
              <a:tabLst>
                <a:tab pos="1790700" algn="l"/>
              </a:tabLst>
            </a:pPr>
            <a:r>
              <a:rPr lang="en-GB" dirty="0">
                <a:latin typeface="+mn-lt"/>
              </a:rPr>
              <a:t>Step 4 	Final tutorials and decision</a:t>
            </a:r>
          </a:p>
          <a:p>
            <a:pPr marL="0" indent="0">
              <a:lnSpc>
                <a:spcPct val="100000"/>
              </a:lnSpc>
              <a:spcBef>
                <a:spcPts val="0"/>
              </a:spcBef>
              <a:spcAft>
                <a:spcPts val="1800"/>
              </a:spcAft>
              <a:buNone/>
              <a:tabLst>
                <a:tab pos="1790700" algn="l"/>
              </a:tabLst>
            </a:pPr>
            <a:r>
              <a:rPr lang="en-GB" dirty="0">
                <a:latin typeface="+mn-lt"/>
              </a:rPr>
              <a:t>Step 5	Confirm final tutorial list</a:t>
            </a:r>
          </a:p>
          <a:p>
            <a:pPr marL="0" indent="0">
              <a:lnSpc>
                <a:spcPct val="100000"/>
              </a:lnSpc>
              <a:spcBef>
                <a:spcPts val="0"/>
              </a:spcBef>
              <a:spcAft>
                <a:spcPts val="0"/>
              </a:spcAft>
              <a:buNone/>
              <a:tabLst>
                <a:tab pos="1790700" algn="l"/>
              </a:tabLst>
            </a:pPr>
            <a:r>
              <a:rPr lang="en-GB" dirty="0">
                <a:latin typeface="+mn-lt"/>
              </a:rPr>
              <a:t>Step 6	At the conference</a:t>
            </a:r>
          </a:p>
          <a:p>
            <a:pPr marL="0" indent="0">
              <a:buNone/>
              <a:tabLst>
                <a:tab pos="1790700" algn="l"/>
              </a:tabLst>
            </a:pPr>
            <a:endParaRPr lang="en-GB" sz="1000" dirty="0">
              <a:latin typeface="+mn-lt"/>
            </a:endParaRPr>
          </a:p>
          <a:p>
            <a:pPr marL="0" indent="0">
              <a:buNone/>
              <a:tabLst>
                <a:tab pos="1790700" algn="l"/>
              </a:tabLst>
            </a:pPr>
            <a:r>
              <a:rPr lang="en-GB" sz="1800" dirty="0">
                <a:latin typeface="+mn-lt"/>
              </a:rPr>
              <a:t>Tutorial deadlines are on Turbo Expo tutorial page</a:t>
            </a:r>
          </a:p>
          <a:p>
            <a:pPr marL="0" indent="0">
              <a:buNone/>
              <a:tabLst>
                <a:tab pos="1790700" algn="l"/>
              </a:tabLst>
            </a:pPr>
            <a:r>
              <a:rPr lang="en-GB" sz="1800" dirty="0">
                <a:latin typeface="+mn-lt"/>
                <a:hlinkClick r:id="rId3"/>
              </a:rPr>
              <a:t>https://event.asme.org/Turbo-Expo</a:t>
            </a:r>
            <a:endParaRPr lang="en-GB" sz="1800" dirty="0">
              <a:latin typeface="+mn-lt"/>
            </a:endParaRPr>
          </a:p>
          <a:p>
            <a:pPr marL="0" indent="0">
              <a:buNone/>
              <a:tabLst>
                <a:tab pos="1790700" algn="l"/>
              </a:tabLst>
            </a:pPr>
            <a:endParaRPr lang="en-GB" sz="1000" dirty="0">
              <a:highlight>
                <a:srgbClr val="FFFF00"/>
              </a:highlight>
              <a:latin typeface="+mn-lt"/>
            </a:endParaRPr>
          </a:p>
          <a:p>
            <a:pPr marL="0" indent="0">
              <a:buNone/>
              <a:tabLst>
                <a:tab pos="1790700" algn="l"/>
              </a:tabLst>
            </a:pPr>
            <a:endParaRPr lang="en-GB" dirty="0">
              <a:latin typeface="+mn-lt"/>
            </a:endParaRPr>
          </a:p>
        </p:txBody>
      </p:sp>
      <p:sp>
        <p:nvSpPr>
          <p:cNvPr id="4" name="Foliennummernplatzhalter 3"/>
          <p:cNvSpPr>
            <a:spLocks noGrp="1"/>
          </p:cNvSpPr>
          <p:nvPr>
            <p:ph type="sldNum" sz="quarter" idx="12"/>
          </p:nvPr>
        </p:nvSpPr>
        <p:spPr/>
        <p:txBody>
          <a:bodyPr/>
          <a:lstStyle/>
          <a:p>
            <a:fld id="{5D255454-1454-C843-A015-B1AE29131913}" type="slidenum">
              <a:rPr lang="de-DE" smtClean="0"/>
              <a:pPr/>
              <a:t>2</a:t>
            </a:fld>
            <a:endParaRPr lang="de-DE" dirty="0"/>
          </a:p>
        </p:txBody>
      </p:sp>
      <p:sp>
        <p:nvSpPr>
          <p:cNvPr id="10" name="Titel 4">
            <a:extLst>
              <a:ext uri="{FF2B5EF4-FFF2-40B4-BE49-F238E27FC236}">
                <a16:creationId xmlns:a16="http://schemas.microsoft.com/office/drawing/2014/main" id="{1E53BFAC-75B8-4C4B-937B-907CAA917DD1}"/>
              </a:ext>
            </a:extLst>
          </p:cNvPr>
          <p:cNvSpPr>
            <a:spLocks noGrp="1"/>
          </p:cNvSpPr>
          <p:nvPr>
            <p:ph type="title"/>
          </p:nvPr>
        </p:nvSpPr>
        <p:spPr>
          <a:xfrm>
            <a:off x="537329" y="0"/>
            <a:ext cx="8084671" cy="1325563"/>
          </a:xfrm>
        </p:spPr>
        <p:txBody>
          <a:bodyPr>
            <a:normAutofit/>
          </a:bodyPr>
          <a:lstStyle/>
          <a:p>
            <a:r>
              <a:rPr lang="de-DE" sz="2800" dirty="0"/>
              <a:t>Turbo Expo 2026 Tutorial process </a:t>
            </a:r>
          </a:p>
        </p:txBody>
      </p:sp>
    </p:spTree>
    <p:extLst>
      <p:ext uri="{BB962C8B-B14F-4D97-AF65-F5344CB8AC3E}">
        <p14:creationId xmlns:p14="http://schemas.microsoft.com/office/powerpoint/2010/main" val="570186450"/>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6"/>
          <p:cNvGraphicFramePr>
            <a:graphicFrameLocks noGrp="1"/>
          </p:cNvGraphicFramePr>
          <p:nvPr>
            <p:extLst>
              <p:ext uri="{D42A27DB-BD31-4B8C-83A1-F6EECF244321}">
                <p14:modId xmlns:p14="http://schemas.microsoft.com/office/powerpoint/2010/main" val="901924871"/>
              </p:ext>
            </p:extLst>
          </p:nvPr>
        </p:nvGraphicFramePr>
        <p:xfrm>
          <a:off x="275979" y="1289540"/>
          <a:ext cx="8772041" cy="4867786"/>
        </p:xfrm>
        <a:graphic>
          <a:graphicData uri="http://schemas.openxmlformats.org/drawingml/2006/table">
            <a:tbl>
              <a:tblPr firstRow="1" bandRow="1">
                <a:tableStyleId>{5C22544A-7EE6-4342-B048-85BDC9FD1C3A}</a:tableStyleId>
              </a:tblPr>
              <a:tblGrid>
                <a:gridCol w="443865">
                  <a:extLst>
                    <a:ext uri="{9D8B030D-6E8A-4147-A177-3AD203B41FA5}">
                      <a16:colId xmlns:a16="http://schemas.microsoft.com/office/drawing/2014/main" val="3494833635"/>
                    </a:ext>
                  </a:extLst>
                </a:gridCol>
                <a:gridCol w="3246675">
                  <a:extLst>
                    <a:ext uri="{9D8B030D-6E8A-4147-A177-3AD203B41FA5}">
                      <a16:colId xmlns:a16="http://schemas.microsoft.com/office/drawing/2014/main" val="1179308870"/>
                    </a:ext>
                  </a:extLst>
                </a:gridCol>
                <a:gridCol w="903870">
                  <a:extLst>
                    <a:ext uri="{9D8B030D-6E8A-4147-A177-3AD203B41FA5}">
                      <a16:colId xmlns:a16="http://schemas.microsoft.com/office/drawing/2014/main" val="2457760849"/>
                    </a:ext>
                  </a:extLst>
                </a:gridCol>
                <a:gridCol w="2247103">
                  <a:extLst>
                    <a:ext uri="{9D8B030D-6E8A-4147-A177-3AD203B41FA5}">
                      <a16:colId xmlns:a16="http://schemas.microsoft.com/office/drawing/2014/main" val="3891156981"/>
                    </a:ext>
                  </a:extLst>
                </a:gridCol>
                <a:gridCol w="1930528">
                  <a:extLst>
                    <a:ext uri="{9D8B030D-6E8A-4147-A177-3AD203B41FA5}">
                      <a16:colId xmlns:a16="http://schemas.microsoft.com/office/drawing/2014/main" val="1780333340"/>
                    </a:ext>
                  </a:extLst>
                </a:gridCol>
              </a:tblGrid>
              <a:tr h="344351">
                <a:tc>
                  <a:txBody>
                    <a:bodyPr/>
                    <a:lstStyle/>
                    <a:p>
                      <a:endParaRPr lang="en-US" sz="1400" dirty="0"/>
                    </a:p>
                  </a:txBody>
                  <a:tcPr/>
                </a:tc>
                <a:tc>
                  <a:txBody>
                    <a:bodyPr/>
                    <a:lstStyle/>
                    <a:p>
                      <a:r>
                        <a:rPr lang="en-US" sz="1400" dirty="0"/>
                        <a:t>Tutorial Process</a:t>
                      </a:r>
                    </a:p>
                  </a:txBody>
                  <a:tcPr/>
                </a:tc>
                <a:tc>
                  <a:txBody>
                    <a:bodyPr/>
                    <a:lstStyle/>
                    <a:p>
                      <a:r>
                        <a:rPr lang="en-US" sz="1400" dirty="0"/>
                        <a:t>Date</a:t>
                      </a:r>
                    </a:p>
                  </a:txBody>
                  <a:tcPr/>
                </a:tc>
                <a:tc>
                  <a:txBody>
                    <a:bodyPr/>
                    <a:lstStyle/>
                    <a:p>
                      <a:r>
                        <a:rPr lang="en-US" sz="1400" dirty="0"/>
                        <a:t>Responsible</a:t>
                      </a:r>
                    </a:p>
                  </a:txBody>
                  <a:tcPr/>
                </a:tc>
                <a:tc>
                  <a:txBody>
                    <a:bodyPr/>
                    <a:lstStyle/>
                    <a:p>
                      <a:r>
                        <a:rPr lang="en-US" sz="1400" dirty="0"/>
                        <a:t>Process and method</a:t>
                      </a:r>
                    </a:p>
                  </a:txBody>
                  <a:tcPr/>
                </a:tc>
                <a:extLst>
                  <a:ext uri="{0D108BD9-81ED-4DB2-BD59-A6C34878D82A}">
                    <a16:rowId xmlns:a16="http://schemas.microsoft.com/office/drawing/2014/main" val="2297414089"/>
                  </a:ext>
                </a:extLst>
              </a:tr>
              <a:tr h="344351">
                <a:tc>
                  <a:txBody>
                    <a:bodyPr/>
                    <a:lstStyle/>
                    <a:p>
                      <a:r>
                        <a:rPr lang="en-US" sz="1200" dirty="0"/>
                        <a:t>1.1</a:t>
                      </a:r>
                    </a:p>
                  </a:txBody>
                  <a:tcPr/>
                </a:tc>
                <a:tc>
                  <a:txBody>
                    <a:bodyPr/>
                    <a:lstStyle/>
                    <a:p>
                      <a:r>
                        <a:rPr lang="en-US" sz="1200" dirty="0"/>
                        <a:t>Appoint Tutorial Organizers for each committee</a:t>
                      </a:r>
                    </a:p>
                  </a:txBody>
                  <a:tcPr/>
                </a:tc>
                <a:tc>
                  <a:txBody>
                    <a:bodyPr/>
                    <a:lstStyle/>
                    <a:p>
                      <a:r>
                        <a:rPr lang="en-US" sz="1200" dirty="0"/>
                        <a:t>1 Oct ‘25</a:t>
                      </a:r>
                    </a:p>
                  </a:txBody>
                  <a:tcPr/>
                </a:tc>
                <a:tc>
                  <a:txBody>
                    <a:bodyPr/>
                    <a:lstStyle/>
                    <a:p>
                      <a:r>
                        <a:rPr lang="en-US" sz="1200" dirty="0"/>
                        <a:t>Tutorial Chair / Committee Chairs</a:t>
                      </a:r>
                    </a:p>
                  </a:txBody>
                  <a:tcPr/>
                </a:tc>
                <a:tc>
                  <a:txBody>
                    <a:bodyPr/>
                    <a:lstStyle/>
                    <a:p>
                      <a:r>
                        <a:rPr lang="en-US" sz="1200" dirty="0"/>
                        <a:t>Email.</a:t>
                      </a:r>
                    </a:p>
                  </a:txBody>
                  <a:tcPr/>
                </a:tc>
                <a:extLst>
                  <a:ext uri="{0D108BD9-81ED-4DB2-BD59-A6C34878D82A}">
                    <a16:rowId xmlns:a16="http://schemas.microsoft.com/office/drawing/2014/main" val="857501135"/>
                  </a:ext>
                </a:extLst>
              </a:tr>
              <a:tr h="447851">
                <a:tc>
                  <a:txBody>
                    <a:bodyPr/>
                    <a:lstStyle/>
                    <a:p>
                      <a:r>
                        <a:rPr lang="en-US" sz="1200" dirty="0"/>
                        <a:t>2.1</a:t>
                      </a:r>
                    </a:p>
                  </a:txBody>
                  <a:tcPr/>
                </a:tc>
                <a:tc>
                  <a:txBody>
                    <a:bodyPr/>
                    <a:lstStyle/>
                    <a:p>
                      <a:r>
                        <a:rPr lang="en-US" sz="1200" dirty="0"/>
                        <a:t>Abstract submission</a:t>
                      </a:r>
                    </a:p>
                  </a:txBody>
                  <a:tcPr/>
                </a:tc>
                <a:tc>
                  <a:txBody>
                    <a:bodyPr/>
                    <a:lstStyle/>
                    <a:p>
                      <a:r>
                        <a:rPr lang="en-US" sz="1200" dirty="0"/>
                        <a:t>17 Nov ‘25</a:t>
                      </a:r>
                    </a:p>
                  </a:txBody>
                  <a:tcPr/>
                </a:tc>
                <a:tc>
                  <a:txBody>
                    <a:bodyPr/>
                    <a:lstStyle/>
                    <a:p>
                      <a:r>
                        <a:rPr lang="en-US" sz="1200" dirty="0"/>
                        <a:t>Author</a:t>
                      </a:r>
                    </a:p>
                  </a:txBody>
                  <a:tcPr/>
                </a:tc>
                <a:tc>
                  <a:txBody>
                    <a:bodyPr/>
                    <a:lstStyle/>
                    <a:p>
                      <a:r>
                        <a:rPr lang="en-US" sz="1200" dirty="0"/>
                        <a:t>Online form on tutorial website</a:t>
                      </a:r>
                    </a:p>
                  </a:txBody>
                  <a:tcPr/>
                </a:tc>
                <a:extLst>
                  <a:ext uri="{0D108BD9-81ED-4DB2-BD59-A6C34878D82A}">
                    <a16:rowId xmlns:a16="http://schemas.microsoft.com/office/drawing/2014/main" val="2913841764"/>
                  </a:ext>
                </a:extLst>
              </a:tr>
              <a:tr h="447851">
                <a:tc>
                  <a:txBody>
                    <a:bodyPr/>
                    <a:lstStyle/>
                    <a:p>
                      <a:r>
                        <a:rPr lang="en-US" sz="1200" dirty="0"/>
                        <a:t>2.2</a:t>
                      </a:r>
                    </a:p>
                  </a:txBody>
                  <a:tcPr/>
                </a:tc>
                <a:tc>
                  <a:txBody>
                    <a:bodyPr/>
                    <a:lstStyle/>
                    <a:p>
                      <a:r>
                        <a:rPr lang="en-US" sz="1200" dirty="0"/>
                        <a:t>Abstract review complete, notify authors</a:t>
                      </a:r>
                    </a:p>
                  </a:txBody>
                  <a:tcPr/>
                </a:tc>
                <a:tc>
                  <a:txBody>
                    <a:bodyPr/>
                    <a:lstStyle/>
                    <a:p>
                      <a:r>
                        <a:rPr lang="en-US" sz="1200" dirty="0"/>
                        <a:t>10 Dec ‘25</a:t>
                      </a:r>
                    </a:p>
                  </a:txBody>
                  <a:tcPr/>
                </a:tc>
                <a:tc>
                  <a:txBody>
                    <a:bodyPr/>
                    <a:lstStyle/>
                    <a:p>
                      <a:r>
                        <a:rPr lang="en-US" sz="1200" dirty="0"/>
                        <a:t>Tutorial Chair / Committee Tutorial </a:t>
                      </a:r>
                      <a:r>
                        <a:rPr lang="en-US" sz="1200" dirty="0" err="1"/>
                        <a:t>Organiser</a:t>
                      </a:r>
                      <a:endParaRPr lang="en-US" sz="1200" dirty="0"/>
                    </a:p>
                  </a:txBody>
                  <a:tcPr/>
                </a:tc>
                <a:tc>
                  <a:txBody>
                    <a:bodyPr/>
                    <a:lstStyle/>
                    <a:p>
                      <a:r>
                        <a:rPr lang="en-US" sz="1200" dirty="0"/>
                        <a:t>Discuss by email / Email to authors</a:t>
                      </a:r>
                    </a:p>
                  </a:txBody>
                  <a:tcPr/>
                </a:tc>
                <a:extLst>
                  <a:ext uri="{0D108BD9-81ED-4DB2-BD59-A6C34878D82A}">
                    <a16:rowId xmlns:a16="http://schemas.microsoft.com/office/drawing/2014/main" val="1158842952"/>
                  </a:ext>
                </a:extLst>
              </a:tr>
              <a:tr h="447851">
                <a:tc>
                  <a:txBody>
                    <a:bodyPr/>
                    <a:lstStyle/>
                    <a:p>
                      <a:r>
                        <a:rPr lang="en-US" sz="1200" dirty="0"/>
                        <a:t>3.1</a:t>
                      </a:r>
                    </a:p>
                  </a:txBody>
                  <a:tcPr/>
                </a:tc>
                <a:tc>
                  <a:txBody>
                    <a:bodyPr/>
                    <a:lstStyle/>
                    <a:p>
                      <a:r>
                        <a:rPr lang="en-US" sz="1200" dirty="0"/>
                        <a:t>Submission of draft tutorial slides, draft handout and completion of online form</a:t>
                      </a:r>
                    </a:p>
                  </a:txBody>
                  <a:tcPr/>
                </a:tc>
                <a:tc>
                  <a:txBody>
                    <a:bodyPr/>
                    <a:lstStyle/>
                    <a:p>
                      <a:r>
                        <a:rPr lang="en-US" sz="1200" dirty="0"/>
                        <a:t>16 Feb ’26</a:t>
                      </a:r>
                    </a:p>
                  </a:txBody>
                  <a:tcPr/>
                </a:tc>
                <a:tc>
                  <a:txBody>
                    <a:bodyPr/>
                    <a:lstStyle/>
                    <a:p>
                      <a:r>
                        <a:rPr lang="en-US" sz="1200" dirty="0"/>
                        <a:t>Author</a:t>
                      </a:r>
                    </a:p>
                  </a:txBody>
                  <a:tcPr/>
                </a:tc>
                <a:tc>
                  <a:txBody>
                    <a:bodyPr/>
                    <a:lstStyle/>
                    <a:p>
                      <a:r>
                        <a:rPr lang="en-US" sz="1200" dirty="0"/>
                        <a:t>Online form on tutorial website and email</a:t>
                      </a:r>
                    </a:p>
                  </a:txBody>
                  <a:tcPr/>
                </a:tc>
                <a:extLst>
                  <a:ext uri="{0D108BD9-81ED-4DB2-BD59-A6C34878D82A}">
                    <a16:rowId xmlns:a16="http://schemas.microsoft.com/office/drawing/2014/main" val="1511721472"/>
                  </a:ext>
                </a:extLst>
              </a:tr>
              <a:tr h="447851">
                <a:tc>
                  <a:txBody>
                    <a:bodyPr/>
                    <a:lstStyle/>
                    <a:p>
                      <a:r>
                        <a:rPr lang="en-US" sz="1200" dirty="0"/>
                        <a:t>3.2</a:t>
                      </a:r>
                    </a:p>
                  </a:txBody>
                  <a:tcPr/>
                </a:tc>
                <a:tc>
                  <a:txBody>
                    <a:bodyPr/>
                    <a:lstStyle/>
                    <a:p>
                      <a:r>
                        <a:rPr lang="en-US" sz="1200" dirty="0"/>
                        <a:t>Draft tutorial review complete – decision Accept/Reject/Revise, notify authors</a:t>
                      </a:r>
                    </a:p>
                  </a:txBody>
                  <a:tcPr/>
                </a:tc>
                <a:tc>
                  <a:txBody>
                    <a:bodyPr/>
                    <a:lstStyle/>
                    <a:p>
                      <a:r>
                        <a:rPr lang="en-US" sz="1200" dirty="0"/>
                        <a:t>10 Mar ’26</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Tutorial Chair / Committee Tutorial </a:t>
                      </a:r>
                      <a:r>
                        <a:rPr lang="en-US" sz="1200" dirty="0" err="1"/>
                        <a:t>Organiser</a:t>
                      </a:r>
                      <a:endParaRPr lang="en-US" sz="1200" dirty="0"/>
                    </a:p>
                  </a:txBody>
                  <a:tcPr/>
                </a:tc>
                <a:tc>
                  <a:txBody>
                    <a:bodyPr/>
                    <a:lstStyle/>
                    <a:p>
                      <a:r>
                        <a:rPr lang="en-US" sz="1200" dirty="0"/>
                        <a:t>Discuss by email / Email to authors</a:t>
                      </a:r>
                    </a:p>
                  </a:txBody>
                  <a:tcPr/>
                </a:tc>
                <a:extLst>
                  <a:ext uri="{0D108BD9-81ED-4DB2-BD59-A6C34878D82A}">
                    <a16:rowId xmlns:a16="http://schemas.microsoft.com/office/drawing/2014/main" val="2029089992"/>
                  </a:ext>
                </a:extLst>
              </a:tr>
              <a:tr h="447851">
                <a:tc>
                  <a:txBody>
                    <a:bodyPr/>
                    <a:lstStyle/>
                    <a:p>
                      <a:r>
                        <a:rPr lang="en-US" sz="1200" dirty="0"/>
                        <a:t>3.3</a:t>
                      </a:r>
                    </a:p>
                  </a:txBody>
                  <a:tcPr/>
                </a:tc>
                <a:tc>
                  <a:txBody>
                    <a:bodyPr/>
                    <a:lstStyle/>
                    <a:p>
                      <a:r>
                        <a:rPr lang="en-US" sz="1200" dirty="0"/>
                        <a:t>Compile list of session names</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10 Mar ’26</a:t>
                      </a:r>
                    </a:p>
                    <a:p>
                      <a:pPr marL="0" marR="0" lvl="0" indent="0" algn="l" defTabSz="913539"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Tutorial Chair / Committee Tutorial </a:t>
                      </a:r>
                      <a:r>
                        <a:rPr lang="en-US" sz="1200" dirty="0" err="1"/>
                        <a:t>Organiser</a:t>
                      </a:r>
                      <a:endParaRPr lang="en-US" sz="1200" dirty="0"/>
                    </a:p>
                  </a:txBody>
                  <a:tcPr/>
                </a:tc>
                <a:tc>
                  <a:txBody>
                    <a:bodyPr/>
                    <a:lstStyle/>
                    <a:p>
                      <a:r>
                        <a:rPr lang="en-US" sz="1200" dirty="0"/>
                        <a:t>Confirm by email</a:t>
                      </a:r>
                    </a:p>
                  </a:txBody>
                  <a:tcPr/>
                </a:tc>
                <a:extLst>
                  <a:ext uri="{0D108BD9-81ED-4DB2-BD59-A6C34878D82A}">
                    <a16:rowId xmlns:a16="http://schemas.microsoft.com/office/drawing/2014/main" val="763531997"/>
                  </a:ext>
                </a:extLst>
              </a:tr>
              <a:tr h="344351">
                <a:tc>
                  <a:txBody>
                    <a:bodyPr/>
                    <a:lstStyle/>
                    <a:p>
                      <a:r>
                        <a:rPr lang="en-US" sz="1200" dirty="0"/>
                        <a:t>4.1</a:t>
                      </a:r>
                    </a:p>
                  </a:txBody>
                  <a:tcPr/>
                </a:tc>
                <a:tc>
                  <a:txBody>
                    <a:bodyPr/>
                    <a:lstStyle/>
                    <a:p>
                      <a:r>
                        <a:rPr lang="en-US" sz="1200" dirty="0"/>
                        <a:t>Submission of revised slides to TC* (if required)</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25 Mar ’26</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Author</a:t>
                      </a:r>
                    </a:p>
                  </a:txBody>
                  <a:tcPr/>
                </a:tc>
                <a:tc>
                  <a:txBody>
                    <a:bodyPr/>
                    <a:lstStyle/>
                    <a:p>
                      <a:r>
                        <a:rPr lang="en-US" sz="1200" dirty="0"/>
                        <a:t>Email</a:t>
                      </a:r>
                    </a:p>
                  </a:txBody>
                  <a:tcPr/>
                </a:tc>
                <a:extLst>
                  <a:ext uri="{0D108BD9-81ED-4DB2-BD59-A6C34878D82A}">
                    <a16:rowId xmlns:a16="http://schemas.microsoft.com/office/drawing/2014/main" val="3333447121"/>
                  </a:ext>
                </a:extLst>
              </a:tr>
              <a:tr h="447851">
                <a:tc>
                  <a:txBody>
                    <a:bodyPr/>
                    <a:lstStyle/>
                    <a:p>
                      <a:r>
                        <a:rPr lang="en-US" sz="1200" dirty="0"/>
                        <a:t>4.2</a:t>
                      </a:r>
                    </a:p>
                  </a:txBody>
                  <a:tcPr/>
                </a:tc>
                <a:tc>
                  <a:txBody>
                    <a:bodyPr/>
                    <a:lstStyle/>
                    <a:p>
                      <a:r>
                        <a:rPr lang="en-US" sz="1200" dirty="0"/>
                        <a:t>Submission of final handout**, permission to publish form***</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25 Mar ’26</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Author</a:t>
                      </a:r>
                    </a:p>
                  </a:txBody>
                  <a:tcPr/>
                </a:tc>
                <a:tc>
                  <a:txBody>
                    <a:bodyPr/>
                    <a:lstStyle/>
                    <a:p>
                      <a:r>
                        <a:rPr lang="en-US" sz="1200" dirty="0"/>
                        <a:t>Online form on </a:t>
                      </a:r>
                      <a:r>
                        <a:rPr lang="en-US" sz="1200"/>
                        <a:t>tutorial website</a:t>
                      </a:r>
                      <a:endParaRPr lang="en-US" sz="1200" dirty="0"/>
                    </a:p>
                  </a:txBody>
                  <a:tcPr/>
                </a:tc>
                <a:extLst>
                  <a:ext uri="{0D108BD9-81ED-4DB2-BD59-A6C34878D82A}">
                    <a16:rowId xmlns:a16="http://schemas.microsoft.com/office/drawing/2014/main" val="1553582734"/>
                  </a:ext>
                </a:extLst>
              </a:tr>
              <a:tr h="447851">
                <a:tc>
                  <a:txBody>
                    <a:bodyPr/>
                    <a:lstStyle/>
                    <a:p>
                      <a:r>
                        <a:rPr lang="en-US" sz="1200" dirty="0"/>
                        <a:t>4.3</a:t>
                      </a:r>
                    </a:p>
                  </a:txBody>
                  <a:tcPr/>
                </a:tc>
                <a:tc>
                  <a:txBody>
                    <a:bodyPr/>
                    <a:lstStyle/>
                    <a:p>
                      <a:r>
                        <a:rPr lang="en-US" sz="1200" dirty="0"/>
                        <a:t>Final review complete, Accept/Reject decision communicated to the authors</a:t>
                      </a:r>
                    </a:p>
                  </a:txBody>
                  <a:tcPr/>
                </a:tc>
                <a:tc>
                  <a:txBody>
                    <a:bodyPr/>
                    <a:lstStyle/>
                    <a:p>
                      <a:r>
                        <a:rPr lang="en-US" sz="1200" dirty="0"/>
                        <a:t>2 Apr ’26</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Tutorial Chair / Committee Tutorial </a:t>
                      </a:r>
                      <a:r>
                        <a:rPr lang="en-US" sz="1200" dirty="0" err="1"/>
                        <a:t>Organiser</a:t>
                      </a:r>
                      <a:endParaRPr lang="en-US" sz="1200" dirty="0">
                        <a:highlight>
                          <a:srgbClr val="FFFF00"/>
                        </a:highlight>
                      </a:endParaRPr>
                    </a:p>
                  </a:txBody>
                  <a:tcPr/>
                </a:tc>
                <a:tc>
                  <a:txBody>
                    <a:bodyPr/>
                    <a:lstStyle/>
                    <a:p>
                      <a:r>
                        <a:rPr lang="en-US" sz="1200" dirty="0"/>
                        <a:t>Discuss by email / Email to authors</a:t>
                      </a:r>
                    </a:p>
                  </a:txBody>
                  <a:tcPr/>
                </a:tc>
                <a:extLst>
                  <a:ext uri="{0D108BD9-81ED-4DB2-BD59-A6C34878D82A}">
                    <a16:rowId xmlns:a16="http://schemas.microsoft.com/office/drawing/2014/main" val="1126747830"/>
                  </a:ext>
                </a:extLst>
              </a:tr>
              <a:tr h="289982">
                <a:tc>
                  <a:txBody>
                    <a:bodyPr/>
                    <a:lstStyle/>
                    <a:p>
                      <a:r>
                        <a:rPr lang="en-US" sz="1200" dirty="0"/>
                        <a:t>5.1</a:t>
                      </a:r>
                    </a:p>
                  </a:txBody>
                  <a:tcPr/>
                </a:tc>
                <a:tc>
                  <a:txBody>
                    <a:bodyPr/>
                    <a:lstStyle/>
                    <a:p>
                      <a:r>
                        <a:rPr lang="en-US" sz="1200" dirty="0"/>
                        <a:t>All tutorial sessions created on the webtool</a:t>
                      </a:r>
                    </a:p>
                  </a:txBody>
                  <a:tcPr/>
                </a:tc>
                <a:tc>
                  <a:txBody>
                    <a:bodyPr/>
                    <a:lstStyle/>
                    <a:p>
                      <a:pPr marL="0" marR="0" lvl="0" indent="0" algn="l" defTabSz="913539" rtl="0" eaLnBrk="1" fontAlgn="auto" latinLnBrk="0" hangingPunct="1">
                        <a:lnSpc>
                          <a:spcPct val="100000"/>
                        </a:lnSpc>
                        <a:spcBef>
                          <a:spcPts val="0"/>
                        </a:spcBef>
                        <a:spcAft>
                          <a:spcPts val="0"/>
                        </a:spcAft>
                        <a:buClrTx/>
                        <a:buSzTx/>
                        <a:buFontTx/>
                        <a:buNone/>
                        <a:tabLst/>
                        <a:defRPr/>
                      </a:pPr>
                      <a:r>
                        <a:rPr lang="en-US" sz="1200" dirty="0"/>
                        <a:t>9 Apr ’26</a:t>
                      </a:r>
                    </a:p>
                  </a:txBody>
                  <a:tcPr/>
                </a:tc>
                <a:tc>
                  <a:txBody>
                    <a:bodyPr/>
                    <a:lstStyle/>
                    <a:p>
                      <a:r>
                        <a:rPr lang="en-US" sz="1200" dirty="0"/>
                        <a:t>Committee Tutorial </a:t>
                      </a:r>
                      <a:r>
                        <a:rPr lang="en-US" sz="1200" dirty="0" err="1"/>
                        <a:t>Organiser</a:t>
                      </a:r>
                      <a:endParaRPr lang="en-US" sz="1200" dirty="0"/>
                    </a:p>
                  </a:txBody>
                  <a:tcPr/>
                </a:tc>
                <a:tc>
                  <a:txBody>
                    <a:bodyPr/>
                    <a:lstStyle/>
                    <a:p>
                      <a:r>
                        <a:rPr lang="en-US" sz="1200" dirty="0"/>
                        <a:t>Webtool</a:t>
                      </a:r>
                    </a:p>
                  </a:txBody>
                  <a:tcPr/>
                </a:tc>
                <a:extLst>
                  <a:ext uri="{0D108BD9-81ED-4DB2-BD59-A6C34878D82A}">
                    <a16:rowId xmlns:a16="http://schemas.microsoft.com/office/drawing/2014/main" val="3678954176"/>
                  </a:ext>
                </a:extLst>
              </a:tr>
              <a:tr h="344351">
                <a:tc>
                  <a:txBody>
                    <a:bodyPr/>
                    <a:lstStyle/>
                    <a:p>
                      <a:r>
                        <a:rPr lang="en-US" sz="1200" dirty="0"/>
                        <a:t>5.2</a:t>
                      </a:r>
                    </a:p>
                  </a:txBody>
                  <a:tcPr/>
                </a:tc>
                <a:tc>
                  <a:txBody>
                    <a:bodyPr/>
                    <a:lstStyle/>
                    <a:p>
                      <a:r>
                        <a:rPr lang="en-US" sz="1200" dirty="0"/>
                        <a:t>Confirm tutorials to TPC for scheduling</a:t>
                      </a:r>
                    </a:p>
                  </a:txBody>
                  <a:tcPr/>
                </a:tc>
                <a:tc>
                  <a:txBody>
                    <a:bodyPr/>
                    <a:lstStyle/>
                    <a:p>
                      <a:r>
                        <a:rPr lang="en-US" sz="1200" dirty="0"/>
                        <a:t>9 Apr ’26</a:t>
                      </a:r>
                    </a:p>
                  </a:txBody>
                  <a:tcPr/>
                </a:tc>
                <a:tc>
                  <a:txBody>
                    <a:bodyPr/>
                    <a:lstStyle/>
                    <a:p>
                      <a:r>
                        <a:rPr lang="en-US" sz="1200" dirty="0"/>
                        <a:t>Tutorial Chair / TPC</a:t>
                      </a:r>
                    </a:p>
                  </a:txBody>
                  <a:tcPr/>
                </a:tc>
                <a:tc>
                  <a:txBody>
                    <a:bodyPr/>
                    <a:lstStyle/>
                    <a:p>
                      <a:r>
                        <a:rPr lang="en-US" sz="1200" dirty="0"/>
                        <a:t>Email to TPC</a:t>
                      </a:r>
                    </a:p>
                  </a:txBody>
                  <a:tcPr/>
                </a:tc>
                <a:extLst>
                  <a:ext uri="{0D108BD9-81ED-4DB2-BD59-A6C34878D82A}">
                    <a16:rowId xmlns:a16="http://schemas.microsoft.com/office/drawing/2014/main" val="548546494"/>
                  </a:ext>
                </a:extLst>
              </a:tr>
            </a:tbl>
          </a:graphicData>
        </a:graphic>
      </p:graphicFrame>
      <p:sp>
        <p:nvSpPr>
          <p:cNvPr id="2" name="Inhaltsplatzhalter 1"/>
          <p:cNvSpPr>
            <a:spLocks noGrp="1"/>
          </p:cNvSpPr>
          <p:nvPr>
            <p:ph idx="1"/>
          </p:nvPr>
        </p:nvSpPr>
        <p:spPr>
          <a:xfrm>
            <a:off x="1399904" y="6319389"/>
            <a:ext cx="6070279" cy="198699"/>
          </a:xfrm>
        </p:spPr>
        <p:txBody>
          <a:bodyPr/>
          <a:lstStyle/>
          <a:p>
            <a:pPr marL="0" indent="0">
              <a:buNone/>
            </a:pPr>
            <a:r>
              <a:rPr lang="de-DE" sz="1200" dirty="0">
                <a:latin typeface="+mn-lt"/>
              </a:rPr>
              <a:t>* Not </a:t>
            </a:r>
            <a:r>
              <a:rPr lang="de-DE" sz="1200" dirty="0" err="1">
                <a:latin typeface="+mn-lt"/>
              </a:rPr>
              <a:t>published</a:t>
            </a:r>
            <a:r>
              <a:rPr lang="de-DE" sz="1200" dirty="0">
                <a:latin typeface="+mn-lt"/>
              </a:rPr>
              <a:t>    ** </a:t>
            </a:r>
            <a:r>
              <a:rPr lang="de-DE" sz="1200" dirty="0" err="1">
                <a:latin typeface="+mn-lt"/>
              </a:rPr>
              <a:t>Published</a:t>
            </a:r>
            <a:r>
              <a:rPr lang="de-DE" sz="1200" dirty="0">
                <a:latin typeface="+mn-lt"/>
              </a:rPr>
              <a:t> in </a:t>
            </a:r>
            <a:r>
              <a:rPr lang="de-DE" sz="1200" dirty="0" err="1">
                <a:latin typeface="+mn-lt"/>
              </a:rPr>
              <a:t>conference</a:t>
            </a:r>
            <a:r>
              <a:rPr lang="de-DE" sz="1200" dirty="0">
                <a:latin typeface="+mn-lt"/>
              </a:rPr>
              <a:t> </a:t>
            </a:r>
            <a:r>
              <a:rPr lang="de-DE" sz="1200" dirty="0" err="1">
                <a:latin typeface="+mn-lt"/>
              </a:rPr>
              <a:t>paper</a:t>
            </a:r>
            <a:r>
              <a:rPr lang="de-DE" sz="1200" dirty="0">
                <a:latin typeface="+mn-lt"/>
              </a:rPr>
              <a:t> </a:t>
            </a:r>
            <a:r>
              <a:rPr lang="de-DE" sz="1200" dirty="0" err="1">
                <a:latin typeface="+mn-lt"/>
              </a:rPr>
              <a:t>download</a:t>
            </a:r>
            <a:r>
              <a:rPr lang="de-DE" sz="1200" dirty="0">
                <a:latin typeface="+mn-lt"/>
              </a:rPr>
              <a:t> </a:t>
            </a:r>
            <a:r>
              <a:rPr lang="de-DE" sz="1200" dirty="0" err="1">
                <a:latin typeface="+mn-lt"/>
              </a:rPr>
              <a:t>if</a:t>
            </a:r>
            <a:r>
              <a:rPr lang="de-DE" sz="1200" dirty="0">
                <a:latin typeface="+mn-lt"/>
              </a:rPr>
              <a:t> “</a:t>
            </a:r>
            <a:r>
              <a:rPr lang="de-DE" sz="1200" dirty="0" err="1">
                <a:latin typeface="+mn-lt"/>
              </a:rPr>
              <a:t>permission</a:t>
            </a:r>
            <a:r>
              <a:rPr lang="de-DE" sz="1200" dirty="0">
                <a:latin typeface="+mn-lt"/>
              </a:rPr>
              <a:t> </a:t>
            </a:r>
            <a:r>
              <a:rPr lang="de-DE" sz="1200" dirty="0" err="1">
                <a:latin typeface="+mn-lt"/>
              </a:rPr>
              <a:t>to</a:t>
            </a:r>
            <a:r>
              <a:rPr lang="de-DE" sz="1200" dirty="0">
                <a:latin typeface="+mn-lt"/>
              </a:rPr>
              <a:t> publish“ form </a:t>
            </a:r>
            <a:r>
              <a:rPr lang="de-DE" sz="1200" dirty="0" err="1">
                <a:latin typeface="+mn-lt"/>
              </a:rPr>
              <a:t>is</a:t>
            </a:r>
            <a:r>
              <a:rPr lang="de-DE" sz="1200" dirty="0">
                <a:latin typeface="+mn-lt"/>
              </a:rPr>
              <a:t> </a:t>
            </a:r>
            <a:r>
              <a:rPr lang="de-DE" sz="1200" dirty="0" err="1">
                <a:latin typeface="+mn-lt"/>
              </a:rPr>
              <a:t>signed</a:t>
            </a:r>
            <a:r>
              <a:rPr lang="de-DE" sz="1200" dirty="0">
                <a:latin typeface="+mn-lt"/>
              </a:rPr>
              <a:t> *** </a:t>
            </a:r>
            <a:r>
              <a:rPr lang="de-DE" sz="1200" dirty="0" err="1">
                <a:latin typeface="+mn-lt"/>
              </a:rPr>
              <a:t>Only</a:t>
            </a:r>
            <a:r>
              <a:rPr lang="de-DE" sz="1200" dirty="0">
                <a:latin typeface="+mn-lt"/>
              </a:rPr>
              <a:t> </a:t>
            </a:r>
            <a:r>
              <a:rPr lang="de-DE" sz="1200" dirty="0" err="1">
                <a:latin typeface="+mn-lt"/>
              </a:rPr>
              <a:t>concerns</a:t>
            </a:r>
            <a:r>
              <a:rPr lang="de-DE" sz="1200" dirty="0">
                <a:latin typeface="+mn-lt"/>
              </a:rPr>
              <a:t> </a:t>
            </a:r>
            <a:r>
              <a:rPr lang="de-DE" sz="1200" dirty="0" err="1">
                <a:latin typeface="+mn-lt"/>
              </a:rPr>
              <a:t>the</a:t>
            </a:r>
            <a:r>
              <a:rPr lang="de-DE" sz="1200" dirty="0">
                <a:latin typeface="+mn-lt"/>
              </a:rPr>
              <a:t> </a:t>
            </a:r>
            <a:r>
              <a:rPr lang="de-DE" sz="1200" dirty="0" err="1">
                <a:latin typeface="+mn-lt"/>
              </a:rPr>
              <a:t>tutorial</a:t>
            </a:r>
            <a:r>
              <a:rPr lang="de-DE" sz="1200" dirty="0">
                <a:latin typeface="+mn-lt"/>
              </a:rPr>
              <a:t> </a:t>
            </a:r>
            <a:r>
              <a:rPr lang="de-DE" sz="1200" dirty="0" err="1">
                <a:latin typeface="+mn-lt"/>
              </a:rPr>
              <a:t>handout</a:t>
            </a:r>
            <a:endParaRPr lang="de-DE" sz="1200" dirty="0">
              <a:latin typeface="+mn-lt"/>
            </a:endParaRPr>
          </a:p>
        </p:txBody>
      </p:sp>
      <p:sp>
        <p:nvSpPr>
          <p:cNvPr id="3" name="Datumsplatzhalter 2"/>
          <p:cNvSpPr>
            <a:spLocks noGrp="1"/>
          </p:cNvSpPr>
          <p:nvPr>
            <p:ph type="dt" sz="half" idx="4294967295"/>
          </p:nvPr>
        </p:nvSpPr>
        <p:spPr/>
        <p:txBody>
          <a:bodyPr/>
          <a:lstStyle/>
          <a:p>
            <a:endParaRPr lang="de-DE" dirty="0"/>
          </a:p>
        </p:txBody>
      </p:sp>
      <p:sp>
        <p:nvSpPr>
          <p:cNvPr id="4" name="Foliennummernplatzhalter 3"/>
          <p:cNvSpPr>
            <a:spLocks noGrp="1"/>
          </p:cNvSpPr>
          <p:nvPr>
            <p:ph type="sldNum" sz="quarter" idx="12"/>
          </p:nvPr>
        </p:nvSpPr>
        <p:spPr/>
        <p:txBody>
          <a:bodyPr/>
          <a:lstStyle/>
          <a:p>
            <a:fld id="{5D255454-1454-C843-A015-B1AE29131913}" type="slidenum">
              <a:rPr lang="de-DE" smtClean="0"/>
              <a:t>3</a:t>
            </a:fld>
            <a:endParaRPr lang="de-DE" dirty="0"/>
          </a:p>
        </p:txBody>
      </p:sp>
      <p:sp>
        <p:nvSpPr>
          <p:cNvPr id="5" name="Titel 4"/>
          <p:cNvSpPr>
            <a:spLocks noGrp="1"/>
          </p:cNvSpPr>
          <p:nvPr>
            <p:ph type="title"/>
          </p:nvPr>
        </p:nvSpPr>
        <p:spPr>
          <a:xfrm>
            <a:off x="537329" y="0"/>
            <a:ext cx="8084671" cy="1325563"/>
          </a:xfrm>
        </p:spPr>
        <p:txBody>
          <a:bodyPr>
            <a:normAutofit/>
          </a:bodyPr>
          <a:lstStyle/>
          <a:p>
            <a:r>
              <a:rPr lang="de-DE" sz="2800" dirty="0"/>
              <a:t>TE26 Tutorial process – Summary of dates</a:t>
            </a:r>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Inhaltsplatzhalter 1"/>
          <p:cNvSpPr txBox="1">
            <a:spLocks/>
          </p:cNvSpPr>
          <p:nvPr/>
        </p:nvSpPr>
        <p:spPr>
          <a:xfrm>
            <a:off x="522000" y="983682"/>
            <a:ext cx="8280000" cy="353361"/>
          </a:xfrm>
          <a:prstGeom prst="rect">
            <a:avLst/>
          </a:prstGeom>
        </p:spPr>
        <p:txBody>
          <a:bodyPr vert="horz" lIns="0" tIns="0" rIns="0" bIns="0" rtlCol="0">
            <a:noAutofit/>
          </a:bodyPr>
          <a:lstStyle>
            <a:lvl1pPr marL="228384" indent="-228384" algn="l" defTabSz="913539" rtl="0" eaLnBrk="1" latinLnBrk="0" hangingPunct="1">
              <a:lnSpc>
                <a:spcPct val="90000"/>
              </a:lnSpc>
              <a:spcBef>
                <a:spcPts val="380"/>
              </a:spcBef>
              <a:spcAft>
                <a:spcPts val="450"/>
              </a:spcAft>
              <a:buClr>
                <a:srgbClr val="01426A"/>
              </a:buClr>
              <a:buSzPct val="100000"/>
              <a:buFont typeface="Lucida Grande"/>
              <a:buChar char="»"/>
              <a:defRPr sz="2100" b="0" i="0" kern="1200">
                <a:solidFill>
                  <a:schemeClr val="tx1"/>
                </a:solidFill>
                <a:latin typeface="Proxima Nova"/>
                <a:ea typeface="+mn-ea"/>
                <a:cs typeface="Proxima Nova"/>
              </a:defRPr>
            </a:lvl1pPr>
            <a:lvl2pPr marL="182563" indent="-182563" algn="l" defTabSz="913539" rtl="0" eaLnBrk="1" latinLnBrk="0" hangingPunct="1">
              <a:lnSpc>
                <a:spcPct val="90000"/>
              </a:lnSpc>
              <a:spcBef>
                <a:spcPts val="380"/>
              </a:spcBef>
              <a:spcAft>
                <a:spcPts val="450"/>
              </a:spcAft>
              <a:buClr>
                <a:srgbClr val="01426A"/>
              </a:buClr>
              <a:buSzPct val="100000"/>
              <a:buFont typeface="Arial" panose="020B0604020202020204" pitchFamily="34" charset="0"/>
              <a:buChar char="•"/>
              <a:defRPr sz="1800" b="0" i="0" kern="1200">
                <a:solidFill>
                  <a:schemeClr val="tx1"/>
                </a:solidFill>
                <a:latin typeface="Proxima Nova"/>
                <a:ea typeface="+mn-ea"/>
                <a:cs typeface="Proxima Nova"/>
              </a:defRPr>
            </a:lvl2pPr>
            <a:lvl3pPr marL="365125" indent="-169863" algn="l" defTabSz="913539" rtl="0" eaLnBrk="1" latinLnBrk="0" hangingPunct="1">
              <a:lnSpc>
                <a:spcPct val="90000"/>
              </a:lnSpc>
              <a:spcBef>
                <a:spcPts val="380"/>
              </a:spcBef>
              <a:spcAft>
                <a:spcPts val="450"/>
              </a:spcAft>
              <a:buClr>
                <a:srgbClr val="01426A"/>
              </a:buClr>
              <a:buSzPct val="100000"/>
              <a:buFont typeface="Symbol" panose="05050102010706020507" pitchFamily="18" charset="2"/>
              <a:buChar char="-"/>
              <a:defRPr sz="1500" b="0" i="0" kern="1200">
                <a:solidFill>
                  <a:schemeClr val="tx1"/>
                </a:solidFill>
                <a:latin typeface="Proxima Nova"/>
                <a:ea typeface="+mn-ea"/>
                <a:cs typeface="Proxima Nova"/>
              </a:defRPr>
            </a:lvl3pPr>
            <a:lvl4pPr marL="534988" indent="-182563" algn="l" defTabSz="913539" rtl="0" eaLnBrk="1" latinLnBrk="0" hangingPunct="1">
              <a:lnSpc>
                <a:spcPct val="90000"/>
              </a:lnSpc>
              <a:spcBef>
                <a:spcPts val="380"/>
              </a:spcBef>
              <a:spcAft>
                <a:spcPts val="450"/>
              </a:spcAft>
              <a:buClr>
                <a:srgbClr val="01426A"/>
              </a:buClr>
              <a:buSzPct val="100000"/>
              <a:buFont typeface="Symbol" panose="05050102010706020507" pitchFamily="18" charset="2"/>
              <a:buChar char="-"/>
              <a:defRPr sz="1200" b="0" i="0" kern="1200">
                <a:solidFill>
                  <a:schemeClr val="tx1"/>
                </a:solidFill>
                <a:latin typeface="Proxima Nova"/>
                <a:ea typeface="+mn-ea"/>
                <a:cs typeface="Proxima Nova"/>
              </a:defRPr>
            </a:lvl4pPr>
            <a:lvl5pPr marL="720725" indent="-185738" algn="l" defTabSz="913539" rtl="0" eaLnBrk="1" latinLnBrk="0" hangingPunct="1">
              <a:lnSpc>
                <a:spcPct val="90000"/>
              </a:lnSpc>
              <a:spcBef>
                <a:spcPts val="380"/>
              </a:spcBef>
              <a:spcAft>
                <a:spcPts val="450"/>
              </a:spcAft>
              <a:buClr>
                <a:srgbClr val="01426A"/>
              </a:buClr>
              <a:buSzPct val="100000"/>
              <a:buFont typeface="Symbol" panose="05050102010706020507" pitchFamily="18" charset="2"/>
              <a:buChar char="-"/>
              <a:tabLst/>
              <a:defRPr sz="900" b="0" i="0" kern="1200">
                <a:solidFill>
                  <a:schemeClr val="tx1"/>
                </a:solidFill>
                <a:latin typeface="Proxima Nova"/>
                <a:ea typeface="+mn-ea"/>
                <a:cs typeface="Proxima Nova"/>
              </a:defRPr>
            </a:lvl5pPr>
            <a:lvl6pPr marL="2512232"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69001"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577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2540" indent="-228384" algn="l" defTabSz="91353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de-DE" sz="1600" u="sng" dirty="0" err="1"/>
              <a:t>Later</a:t>
            </a:r>
            <a:r>
              <a:rPr lang="de-DE" sz="1600" u="sng" dirty="0"/>
              <a:t> </a:t>
            </a:r>
            <a:r>
              <a:rPr lang="de-DE" sz="1600" u="sng" dirty="0" err="1"/>
              <a:t>deadlines</a:t>
            </a:r>
            <a:r>
              <a:rPr lang="de-DE" sz="1600" u="sng" dirty="0"/>
              <a:t> </a:t>
            </a:r>
            <a:r>
              <a:rPr lang="de-DE" sz="1600" dirty="0" err="1"/>
              <a:t>for</a:t>
            </a:r>
            <a:r>
              <a:rPr lang="de-DE" sz="1600" dirty="0"/>
              <a:t> </a:t>
            </a:r>
            <a:r>
              <a:rPr lang="de-DE" sz="1600" dirty="0" err="1"/>
              <a:t>tutorials</a:t>
            </a:r>
            <a:r>
              <a:rPr lang="de-DE" sz="1600" dirty="0"/>
              <a:t> and </a:t>
            </a:r>
            <a:r>
              <a:rPr lang="de-DE" sz="1600" dirty="0" err="1"/>
              <a:t>reviewing</a:t>
            </a:r>
            <a:r>
              <a:rPr lang="de-DE" sz="1600" dirty="0"/>
              <a:t> </a:t>
            </a:r>
            <a:r>
              <a:rPr lang="de-DE" sz="1600" dirty="0" err="1"/>
              <a:t>periods</a:t>
            </a:r>
            <a:r>
              <a:rPr lang="de-DE" sz="1600" dirty="0"/>
              <a:t> </a:t>
            </a:r>
            <a:r>
              <a:rPr lang="de-DE" sz="1600" dirty="0" err="1"/>
              <a:t>than</a:t>
            </a:r>
            <a:r>
              <a:rPr lang="de-DE" sz="1600" dirty="0"/>
              <a:t> </a:t>
            </a:r>
            <a:r>
              <a:rPr lang="de-DE" sz="1600" dirty="0" err="1"/>
              <a:t>for</a:t>
            </a:r>
            <a:r>
              <a:rPr lang="de-DE" sz="1600" dirty="0"/>
              <a:t> </a:t>
            </a:r>
            <a:r>
              <a:rPr lang="de-DE" sz="1600" dirty="0" err="1"/>
              <a:t>papers</a:t>
            </a:r>
            <a:endParaRPr lang="de-DE" sz="1600" dirty="0"/>
          </a:p>
        </p:txBody>
      </p:sp>
    </p:spTree>
    <p:extLst>
      <p:ext uri="{BB962C8B-B14F-4D97-AF65-F5344CB8AC3E}">
        <p14:creationId xmlns:p14="http://schemas.microsoft.com/office/powerpoint/2010/main" val="3798222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2FB6F-83FE-9BF5-768D-B064BDA7651B}"/>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FE8553F-E115-9B71-D2B0-27FEAAECA2FE}"/>
              </a:ext>
            </a:extLst>
          </p:cNvPr>
          <p:cNvSpPr>
            <a:spLocks noGrp="1"/>
          </p:cNvSpPr>
          <p:nvPr>
            <p:ph idx="1"/>
          </p:nvPr>
        </p:nvSpPr>
        <p:spPr>
          <a:xfrm>
            <a:off x="864000" y="1148454"/>
            <a:ext cx="8280000" cy="4608000"/>
          </a:xfrm>
        </p:spPr>
        <p:txBody>
          <a:bodyPr/>
          <a:lstStyle/>
          <a:p>
            <a:pPr>
              <a:lnSpc>
                <a:spcPct val="100000"/>
              </a:lnSpc>
              <a:spcBef>
                <a:spcPts val="0"/>
              </a:spcBef>
              <a:spcAft>
                <a:spcPts val="1800"/>
              </a:spcAft>
              <a:buFontTx/>
              <a:buChar char="-"/>
              <a:tabLst>
                <a:tab pos="1790700" algn="l"/>
              </a:tabLst>
            </a:pPr>
            <a:r>
              <a:rPr lang="en-GB" dirty="0">
                <a:latin typeface="+mn-lt"/>
              </a:rPr>
              <a:t>Review Tutorial abstracts</a:t>
            </a:r>
          </a:p>
          <a:p>
            <a:pPr>
              <a:lnSpc>
                <a:spcPct val="100000"/>
              </a:lnSpc>
              <a:spcBef>
                <a:spcPts val="0"/>
              </a:spcBef>
              <a:spcAft>
                <a:spcPts val="1800"/>
              </a:spcAft>
              <a:buFontTx/>
              <a:buChar char="-"/>
              <a:tabLst>
                <a:tab pos="1790700" algn="l"/>
              </a:tabLst>
            </a:pPr>
            <a:r>
              <a:rPr lang="en-GB" dirty="0">
                <a:latin typeface="+mn-lt"/>
              </a:rPr>
              <a:t>Review Draft tutorial slides and handout</a:t>
            </a:r>
          </a:p>
          <a:p>
            <a:pPr>
              <a:lnSpc>
                <a:spcPct val="100000"/>
              </a:lnSpc>
              <a:spcBef>
                <a:spcPts val="0"/>
              </a:spcBef>
              <a:spcAft>
                <a:spcPts val="1800"/>
              </a:spcAft>
              <a:buFontTx/>
              <a:buChar char="-"/>
              <a:tabLst>
                <a:tab pos="1790700" algn="l"/>
              </a:tabLst>
            </a:pPr>
            <a:r>
              <a:rPr lang="en-GB" dirty="0">
                <a:latin typeface="+mn-lt"/>
              </a:rPr>
              <a:t>Review Revised tutorial slides (if needed)</a:t>
            </a:r>
          </a:p>
          <a:p>
            <a:pPr>
              <a:lnSpc>
                <a:spcPct val="100000"/>
              </a:lnSpc>
              <a:spcBef>
                <a:spcPts val="0"/>
              </a:spcBef>
              <a:spcAft>
                <a:spcPts val="1800"/>
              </a:spcAft>
              <a:buFontTx/>
              <a:buChar char="-"/>
              <a:tabLst>
                <a:tab pos="1790700" algn="l"/>
              </a:tabLst>
            </a:pPr>
            <a:r>
              <a:rPr lang="en-GB" dirty="0">
                <a:latin typeface="+mn-lt"/>
              </a:rPr>
              <a:t>Create tutorial sessions on the webtool (can be done once draft tutorial review is completed)</a:t>
            </a:r>
          </a:p>
          <a:p>
            <a:pPr>
              <a:lnSpc>
                <a:spcPct val="100000"/>
              </a:lnSpc>
              <a:spcBef>
                <a:spcPts val="0"/>
              </a:spcBef>
              <a:spcAft>
                <a:spcPts val="1800"/>
              </a:spcAft>
              <a:buFontTx/>
              <a:buChar char="-"/>
              <a:tabLst>
                <a:tab pos="1790700" algn="l"/>
              </a:tabLst>
            </a:pPr>
            <a:r>
              <a:rPr lang="en-GB" dirty="0">
                <a:latin typeface="+mn-lt"/>
              </a:rPr>
              <a:t>Promote tutorials among the committee members</a:t>
            </a:r>
          </a:p>
          <a:p>
            <a:pPr>
              <a:lnSpc>
                <a:spcPct val="100000"/>
              </a:lnSpc>
              <a:spcBef>
                <a:spcPts val="0"/>
              </a:spcBef>
              <a:spcAft>
                <a:spcPts val="1800"/>
              </a:spcAft>
              <a:buFontTx/>
              <a:buChar char="-"/>
              <a:tabLst>
                <a:tab pos="1790700" algn="l"/>
              </a:tabLst>
            </a:pPr>
            <a:r>
              <a:rPr lang="en-GB" dirty="0">
                <a:latin typeface="+mn-lt"/>
              </a:rPr>
              <a:t>Provide attendance numbers and feedback on whether the tutorial is of interest to the committee (after the conference)</a:t>
            </a:r>
          </a:p>
          <a:p>
            <a:pPr marL="0" indent="0">
              <a:buNone/>
              <a:tabLst>
                <a:tab pos="1790700" algn="l"/>
              </a:tabLst>
            </a:pPr>
            <a:endParaRPr lang="en-GB" sz="1000" dirty="0">
              <a:latin typeface="+mn-lt"/>
            </a:endParaRPr>
          </a:p>
          <a:p>
            <a:pPr marL="0" indent="0">
              <a:buNone/>
              <a:tabLst>
                <a:tab pos="1790700" algn="l"/>
              </a:tabLst>
            </a:pPr>
            <a:r>
              <a:rPr lang="en-GB" sz="1800" dirty="0">
                <a:latin typeface="+mn-lt"/>
              </a:rPr>
              <a:t>Tutorial deadlines are on Turbo Expo tutorial page</a:t>
            </a:r>
          </a:p>
          <a:p>
            <a:pPr marL="0" indent="0">
              <a:buNone/>
              <a:tabLst>
                <a:tab pos="1790700" algn="l"/>
              </a:tabLst>
            </a:pPr>
            <a:r>
              <a:rPr lang="en-GB" sz="1800" dirty="0">
                <a:latin typeface="+mn-lt"/>
                <a:hlinkClick r:id="rId2"/>
              </a:rPr>
              <a:t>https://event.asme.org/Turbo-Expo</a:t>
            </a:r>
            <a:endParaRPr lang="en-GB" sz="1800" dirty="0">
              <a:latin typeface="+mn-lt"/>
            </a:endParaRPr>
          </a:p>
          <a:p>
            <a:pPr marL="0" indent="0">
              <a:buNone/>
              <a:tabLst>
                <a:tab pos="1790700" algn="l"/>
              </a:tabLst>
            </a:pPr>
            <a:endParaRPr lang="en-GB" sz="1000" dirty="0">
              <a:highlight>
                <a:srgbClr val="FFFF00"/>
              </a:highlight>
              <a:latin typeface="+mn-lt"/>
            </a:endParaRPr>
          </a:p>
          <a:p>
            <a:pPr marL="0" indent="0">
              <a:buNone/>
              <a:tabLst>
                <a:tab pos="1790700" algn="l"/>
              </a:tabLst>
            </a:pPr>
            <a:endParaRPr lang="en-GB" dirty="0">
              <a:latin typeface="+mn-lt"/>
            </a:endParaRPr>
          </a:p>
        </p:txBody>
      </p:sp>
      <p:sp>
        <p:nvSpPr>
          <p:cNvPr id="4" name="Foliennummernplatzhalter 3">
            <a:extLst>
              <a:ext uri="{FF2B5EF4-FFF2-40B4-BE49-F238E27FC236}">
                <a16:creationId xmlns:a16="http://schemas.microsoft.com/office/drawing/2014/main" id="{A206D15C-F528-DE9E-5DE8-E6C27958BDB5}"/>
              </a:ext>
            </a:extLst>
          </p:cNvPr>
          <p:cNvSpPr>
            <a:spLocks noGrp="1"/>
          </p:cNvSpPr>
          <p:nvPr>
            <p:ph type="sldNum" sz="quarter" idx="12"/>
          </p:nvPr>
        </p:nvSpPr>
        <p:spPr/>
        <p:txBody>
          <a:bodyPr/>
          <a:lstStyle/>
          <a:p>
            <a:fld id="{5D255454-1454-C843-A015-B1AE29131913}" type="slidenum">
              <a:rPr lang="de-DE" smtClean="0"/>
              <a:pPr/>
              <a:t>4</a:t>
            </a:fld>
            <a:endParaRPr lang="de-DE" dirty="0"/>
          </a:p>
        </p:txBody>
      </p:sp>
      <p:sp>
        <p:nvSpPr>
          <p:cNvPr id="10" name="Titel 4">
            <a:extLst>
              <a:ext uri="{FF2B5EF4-FFF2-40B4-BE49-F238E27FC236}">
                <a16:creationId xmlns:a16="http://schemas.microsoft.com/office/drawing/2014/main" id="{A59331C4-5F44-DEAD-7ACF-A79B5710B26F}"/>
              </a:ext>
            </a:extLst>
          </p:cNvPr>
          <p:cNvSpPr>
            <a:spLocks noGrp="1"/>
          </p:cNvSpPr>
          <p:nvPr>
            <p:ph type="title"/>
          </p:nvPr>
        </p:nvSpPr>
        <p:spPr>
          <a:xfrm>
            <a:off x="537329" y="0"/>
            <a:ext cx="8084671" cy="1325563"/>
          </a:xfrm>
        </p:spPr>
        <p:txBody>
          <a:bodyPr>
            <a:normAutofit/>
          </a:bodyPr>
          <a:lstStyle/>
          <a:p>
            <a:r>
              <a:rPr lang="de-DE" sz="2800" dirty="0"/>
              <a:t>Checklist: Tutorial </a:t>
            </a:r>
            <a:r>
              <a:rPr lang="de-DE" sz="2800" dirty="0" err="1"/>
              <a:t>organizer</a:t>
            </a:r>
            <a:endParaRPr lang="de-DE" sz="2800" dirty="0"/>
          </a:p>
        </p:txBody>
      </p:sp>
    </p:spTree>
    <p:extLst>
      <p:ext uri="{BB962C8B-B14F-4D97-AF65-F5344CB8AC3E}">
        <p14:creationId xmlns:p14="http://schemas.microsoft.com/office/powerpoint/2010/main" val="899531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0719C-AD38-1CB6-6B7D-3A63183298C5}"/>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4EE4C33-B3EE-19B3-D2D9-BAF2D4835753}"/>
              </a:ext>
            </a:extLst>
          </p:cNvPr>
          <p:cNvSpPr>
            <a:spLocks noGrp="1"/>
          </p:cNvSpPr>
          <p:nvPr>
            <p:ph idx="1"/>
          </p:nvPr>
        </p:nvSpPr>
        <p:spPr>
          <a:xfrm>
            <a:off x="864000" y="1148454"/>
            <a:ext cx="8280000" cy="4608000"/>
          </a:xfrm>
        </p:spPr>
        <p:txBody>
          <a:bodyPr/>
          <a:lstStyle/>
          <a:p>
            <a:pPr>
              <a:lnSpc>
                <a:spcPct val="100000"/>
              </a:lnSpc>
              <a:spcBef>
                <a:spcPts val="0"/>
              </a:spcBef>
              <a:spcAft>
                <a:spcPts val="1800"/>
              </a:spcAft>
              <a:buFontTx/>
              <a:buChar char="-"/>
              <a:tabLst>
                <a:tab pos="1790700" algn="l"/>
              </a:tabLst>
            </a:pPr>
            <a:r>
              <a:rPr lang="en-GB" sz="2000" dirty="0">
                <a:latin typeface="+mn-lt"/>
              </a:rPr>
              <a:t>Submit Tutorial abstract</a:t>
            </a:r>
          </a:p>
          <a:p>
            <a:pPr>
              <a:lnSpc>
                <a:spcPct val="100000"/>
              </a:lnSpc>
              <a:spcBef>
                <a:spcPts val="0"/>
              </a:spcBef>
              <a:spcAft>
                <a:spcPts val="1800"/>
              </a:spcAft>
              <a:buFontTx/>
              <a:buChar char="-"/>
              <a:tabLst>
                <a:tab pos="1790700" algn="l"/>
              </a:tabLst>
            </a:pPr>
            <a:r>
              <a:rPr lang="en-GB" sz="2000" dirty="0">
                <a:latin typeface="+mn-lt"/>
              </a:rPr>
              <a:t>Submit Draft tutorial slides and handout to the tutorial chair via email and complete the online form for the tutorial</a:t>
            </a:r>
          </a:p>
          <a:p>
            <a:pPr>
              <a:lnSpc>
                <a:spcPct val="100000"/>
              </a:lnSpc>
              <a:spcBef>
                <a:spcPts val="0"/>
              </a:spcBef>
              <a:spcAft>
                <a:spcPts val="1800"/>
              </a:spcAft>
              <a:buFontTx/>
              <a:buChar char="-"/>
              <a:tabLst>
                <a:tab pos="1790700" algn="l"/>
              </a:tabLst>
            </a:pPr>
            <a:r>
              <a:rPr lang="en-GB" sz="2000" dirty="0">
                <a:latin typeface="+mn-lt"/>
              </a:rPr>
              <a:t>Submit Revised tutorial slides (if needed) via email to the tutorial chair</a:t>
            </a:r>
          </a:p>
          <a:p>
            <a:pPr>
              <a:lnSpc>
                <a:spcPct val="100000"/>
              </a:lnSpc>
              <a:spcBef>
                <a:spcPts val="0"/>
              </a:spcBef>
              <a:spcAft>
                <a:spcPts val="1800"/>
              </a:spcAft>
              <a:buFontTx/>
              <a:buChar char="-"/>
              <a:tabLst>
                <a:tab pos="1790700" algn="l"/>
              </a:tabLst>
            </a:pPr>
            <a:r>
              <a:rPr lang="en-GB" sz="2000" dirty="0">
                <a:latin typeface="+mn-lt"/>
              </a:rPr>
              <a:t>Submit final Handout and “Permission to publish” form for the handout if the handout should be included in the conference app and available for download</a:t>
            </a:r>
          </a:p>
          <a:p>
            <a:pPr>
              <a:lnSpc>
                <a:spcPct val="100000"/>
              </a:lnSpc>
              <a:spcBef>
                <a:spcPts val="0"/>
              </a:spcBef>
              <a:spcAft>
                <a:spcPts val="1800"/>
              </a:spcAft>
              <a:buFontTx/>
              <a:buChar char="-"/>
              <a:tabLst>
                <a:tab pos="1790700" algn="l"/>
              </a:tabLst>
            </a:pPr>
            <a:r>
              <a:rPr lang="en-GB" sz="2000" i="1" dirty="0">
                <a:solidFill>
                  <a:srgbClr val="C00000"/>
                </a:solidFill>
                <a:latin typeface="+mn-lt"/>
              </a:rPr>
              <a:t>Register by April 16</a:t>
            </a:r>
            <a:r>
              <a:rPr lang="en-GB" sz="2000" i="1" baseline="30000" dirty="0">
                <a:solidFill>
                  <a:srgbClr val="C00000"/>
                </a:solidFill>
                <a:latin typeface="+mn-lt"/>
              </a:rPr>
              <a:t>th</a:t>
            </a:r>
            <a:r>
              <a:rPr lang="en-GB" sz="2000" i="1" dirty="0">
                <a:solidFill>
                  <a:srgbClr val="C00000"/>
                </a:solidFill>
                <a:latin typeface="+mn-lt"/>
              </a:rPr>
              <a:t> to be automatically included in the conference app</a:t>
            </a:r>
          </a:p>
          <a:p>
            <a:pPr>
              <a:lnSpc>
                <a:spcPct val="100000"/>
              </a:lnSpc>
              <a:spcBef>
                <a:spcPts val="0"/>
              </a:spcBef>
              <a:spcAft>
                <a:spcPts val="1800"/>
              </a:spcAft>
              <a:buFontTx/>
              <a:buChar char="-"/>
              <a:tabLst>
                <a:tab pos="1790700" algn="l"/>
              </a:tabLst>
            </a:pPr>
            <a:r>
              <a:rPr lang="en-GB" sz="2000" dirty="0">
                <a:latin typeface="+mn-lt"/>
              </a:rPr>
              <a:t>Ask attendees to complete the session evaluation on the conference app</a:t>
            </a:r>
          </a:p>
          <a:p>
            <a:pPr marL="0" indent="0">
              <a:lnSpc>
                <a:spcPct val="100000"/>
              </a:lnSpc>
              <a:spcBef>
                <a:spcPts val="0"/>
              </a:spcBef>
              <a:spcAft>
                <a:spcPts val="1800"/>
              </a:spcAft>
              <a:buNone/>
              <a:tabLst>
                <a:tab pos="1790700" algn="l"/>
              </a:tabLst>
            </a:pPr>
            <a:r>
              <a:rPr lang="en-GB" sz="2000" dirty="0">
                <a:latin typeface="+mn-lt"/>
              </a:rPr>
              <a:t>The tutorial presenter will appear as session organizer on the conference app and final program.</a:t>
            </a:r>
          </a:p>
          <a:p>
            <a:pPr marL="0" indent="0">
              <a:buNone/>
              <a:tabLst>
                <a:tab pos="1790700" algn="l"/>
              </a:tabLst>
            </a:pPr>
            <a:endParaRPr lang="en-GB" sz="900" dirty="0">
              <a:latin typeface="+mn-lt"/>
            </a:endParaRPr>
          </a:p>
          <a:p>
            <a:pPr marL="0" indent="0">
              <a:buNone/>
              <a:tabLst>
                <a:tab pos="1790700" algn="l"/>
              </a:tabLst>
            </a:pPr>
            <a:r>
              <a:rPr lang="en-GB" sz="1600" dirty="0">
                <a:latin typeface="+mn-lt"/>
              </a:rPr>
              <a:t>Tutorial deadlines are on Turbo Expo tutorial page</a:t>
            </a:r>
          </a:p>
          <a:p>
            <a:pPr marL="0" indent="0">
              <a:buNone/>
              <a:tabLst>
                <a:tab pos="1790700" algn="l"/>
              </a:tabLst>
            </a:pPr>
            <a:r>
              <a:rPr lang="en-GB" sz="1600" dirty="0">
                <a:latin typeface="+mn-lt"/>
                <a:hlinkClick r:id="rId2"/>
              </a:rPr>
              <a:t>https://event.asme.org/Turbo-Expo</a:t>
            </a:r>
            <a:endParaRPr lang="en-GB" sz="1600" dirty="0">
              <a:latin typeface="+mn-lt"/>
            </a:endParaRPr>
          </a:p>
          <a:p>
            <a:pPr marL="0" indent="0">
              <a:buNone/>
              <a:tabLst>
                <a:tab pos="1790700" algn="l"/>
              </a:tabLst>
            </a:pPr>
            <a:endParaRPr lang="en-GB" sz="900" dirty="0">
              <a:highlight>
                <a:srgbClr val="FFFF00"/>
              </a:highlight>
              <a:latin typeface="+mn-lt"/>
            </a:endParaRPr>
          </a:p>
          <a:p>
            <a:pPr marL="0" indent="0">
              <a:buNone/>
              <a:tabLst>
                <a:tab pos="1790700" algn="l"/>
              </a:tabLst>
            </a:pPr>
            <a:endParaRPr lang="en-GB" sz="2000" dirty="0">
              <a:latin typeface="+mn-lt"/>
            </a:endParaRPr>
          </a:p>
        </p:txBody>
      </p:sp>
      <p:sp>
        <p:nvSpPr>
          <p:cNvPr id="4" name="Foliennummernplatzhalter 3">
            <a:extLst>
              <a:ext uri="{FF2B5EF4-FFF2-40B4-BE49-F238E27FC236}">
                <a16:creationId xmlns:a16="http://schemas.microsoft.com/office/drawing/2014/main" id="{E9C79317-8E90-A7E3-DEDC-3C843E4B37FE}"/>
              </a:ext>
            </a:extLst>
          </p:cNvPr>
          <p:cNvSpPr>
            <a:spLocks noGrp="1"/>
          </p:cNvSpPr>
          <p:nvPr>
            <p:ph type="sldNum" sz="quarter" idx="12"/>
          </p:nvPr>
        </p:nvSpPr>
        <p:spPr/>
        <p:txBody>
          <a:bodyPr/>
          <a:lstStyle/>
          <a:p>
            <a:fld id="{5D255454-1454-C843-A015-B1AE29131913}" type="slidenum">
              <a:rPr lang="de-DE" smtClean="0"/>
              <a:pPr/>
              <a:t>5</a:t>
            </a:fld>
            <a:endParaRPr lang="de-DE" dirty="0"/>
          </a:p>
        </p:txBody>
      </p:sp>
      <p:sp>
        <p:nvSpPr>
          <p:cNvPr id="10" name="Titel 4">
            <a:extLst>
              <a:ext uri="{FF2B5EF4-FFF2-40B4-BE49-F238E27FC236}">
                <a16:creationId xmlns:a16="http://schemas.microsoft.com/office/drawing/2014/main" id="{C7F8FD36-1831-DC0F-0F8D-13B85B473592}"/>
              </a:ext>
            </a:extLst>
          </p:cNvPr>
          <p:cNvSpPr>
            <a:spLocks noGrp="1"/>
          </p:cNvSpPr>
          <p:nvPr>
            <p:ph type="title"/>
          </p:nvPr>
        </p:nvSpPr>
        <p:spPr>
          <a:xfrm>
            <a:off x="537329" y="0"/>
            <a:ext cx="8084671" cy="1325563"/>
          </a:xfrm>
        </p:spPr>
        <p:txBody>
          <a:bodyPr>
            <a:normAutofit/>
          </a:bodyPr>
          <a:lstStyle/>
          <a:p>
            <a:r>
              <a:rPr lang="de-DE" sz="2800" dirty="0"/>
              <a:t>Checklist: Tutorial </a:t>
            </a:r>
            <a:r>
              <a:rPr lang="de-DE" sz="2800" dirty="0" err="1"/>
              <a:t>author</a:t>
            </a:r>
            <a:r>
              <a:rPr lang="de-DE" sz="2800" dirty="0"/>
              <a:t> / </a:t>
            </a:r>
            <a:r>
              <a:rPr lang="de-DE" sz="2800" dirty="0" err="1"/>
              <a:t>presenter</a:t>
            </a:r>
            <a:endParaRPr lang="de-DE" sz="2800" dirty="0"/>
          </a:p>
        </p:txBody>
      </p:sp>
    </p:spTree>
    <p:extLst>
      <p:ext uri="{BB962C8B-B14F-4D97-AF65-F5344CB8AC3E}">
        <p14:creationId xmlns:p14="http://schemas.microsoft.com/office/powerpoint/2010/main" val="376900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71238-3C9A-4538-98EB-43B8C9B8298E}"/>
            </a:ext>
          </a:extLst>
        </p:cNvPr>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13B5068-4B11-A828-B4CB-A7D88135CEF5}"/>
              </a:ext>
            </a:extLst>
          </p:cNvPr>
          <p:cNvSpPr>
            <a:spLocks noGrp="1"/>
          </p:cNvSpPr>
          <p:nvPr>
            <p:ph idx="1"/>
          </p:nvPr>
        </p:nvSpPr>
        <p:spPr>
          <a:xfrm>
            <a:off x="864000" y="1148454"/>
            <a:ext cx="7011270" cy="4608000"/>
          </a:xfrm>
        </p:spPr>
        <p:txBody>
          <a:bodyPr/>
          <a:lstStyle/>
          <a:p>
            <a:pPr marL="0" indent="0">
              <a:buNone/>
              <a:tabLst>
                <a:tab pos="1790700" algn="l"/>
              </a:tabLst>
            </a:pPr>
            <a:r>
              <a:rPr lang="en-GB" dirty="0">
                <a:latin typeface="+mn-lt"/>
              </a:rPr>
              <a:t>Tutorial authors are recommended to keep the content of their tutorial up to date and address areas of interest in their subject, but there is no requirement to present new material every year. As such, the Turbo Expo organizing committee recommends the acceptance of tutorials that were presented in previous years at Turbo Expo and are of high quality and of interest to the community. </a:t>
            </a:r>
          </a:p>
          <a:p>
            <a:pPr marL="0" indent="0">
              <a:buNone/>
              <a:tabLst>
                <a:tab pos="1790700" algn="l"/>
              </a:tabLst>
            </a:pPr>
            <a:endParaRPr lang="en-GB" dirty="0">
              <a:latin typeface="+mn-lt"/>
            </a:endParaRPr>
          </a:p>
          <a:p>
            <a:pPr marL="0" indent="0">
              <a:buNone/>
              <a:tabLst>
                <a:tab pos="1790700" algn="l"/>
              </a:tabLst>
            </a:pPr>
            <a:r>
              <a:rPr lang="en-GB" dirty="0">
                <a:latin typeface="+mn-lt"/>
              </a:rPr>
              <a:t>The final decision for tutorial acceptance will be done by the tutorial chair based on the recommendation of the technical committees. </a:t>
            </a:r>
          </a:p>
          <a:p>
            <a:pPr marL="0" indent="0">
              <a:buNone/>
              <a:tabLst>
                <a:tab pos="1790700" algn="l"/>
              </a:tabLst>
            </a:pPr>
            <a:endParaRPr lang="en-GB" dirty="0">
              <a:latin typeface="+mn-lt"/>
            </a:endParaRPr>
          </a:p>
          <a:p>
            <a:pPr marL="0" indent="0">
              <a:buNone/>
              <a:tabLst>
                <a:tab pos="1790700" algn="l"/>
              </a:tabLst>
            </a:pPr>
            <a:r>
              <a:rPr lang="en-GB" dirty="0">
                <a:latin typeface="+mn-lt"/>
              </a:rPr>
              <a:t>The technical committees are encouraged to collect attendance data and participant feedback for their tutorials to assess interest in the topic.</a:t>
            </a:r>
          </a:p>
          <a:p>
            <a:pPr marL="0" indent="0">
              <a:buNone/>
              <a:tabLst>
                <a:tab pos="1790700" algn="l"/>
              </a:tabLst>
            </a:pPr>
            <a:endParaRPr lang="en-GB" dirty="0">
              <a:latin typeface="+mn-lt"/>
            </a:endParaRPr>
          </a:p>
        </p:txBody>
      </p:sp>
      <p:sp>
        <p:nvSpPr>
          <p:cNvPr id="4" name="Foliennummernplatzhalter 3">
            <a:extLst>
              <a:ext uri="{FF2B5EF4-FFF2-40B4-BE49-F238E27FC236}">
                <a16:creationId xmlns:a16="http://schemas.microsoft.com/office/drawing/2014/main" id="{ECD275C1-3DBD-00DA-2DA1-1E8F3297924B}"/>
              </a:ext>
            </a:extLst>
          </p:cNvPr>
          <p:cNvSpPr>
            <a:spLocks noGrp="1"/>
          </p:cNvSpPr>
          <p:nvPr>
            <p:ph type="sldNum" sz="quarter" idx="12"/>
          </p:nvPr>
        </p:nvSpPr>
        <p:spPr/>
        <p:txBody>
          <a:bodyPr/>
          <a:lstStyle/>
          <a:p>
            <a:fld id="{5D255454-1454-C843-A015-B1AE29131913}" type="slidenum">
              <a:rPr lang="de-DE" smtClean="0"/>
              <a:pPr/>
              <a:t>6</a:t>
            </a:fld>
            <a:endParaRPr lang="de-DE" dirty="0"/>
          </a:p>
        </p:txBody>
      </p:sp>
      <p:sp>
        <p:nvSpPr>
          <p:cNvPr id="10" name="Titel 4">
            <a:extLst>
              <a:ext uri="{FF2B5EF4-FFF2-40B4-BE49-F238E27FC236}">
                <a16:creationId xmlns:a16="http://schemas.microsoft.com/office/drawing/2014/main" id="{4BCC650A-07D6-178E-719C-66436D1038FF}"/>
              </a:ext>
            </a:extLst>
          </p:cNvPr>
          <p:cNvSpPr>
            <a:spLocks noGrp="1"/>
          </p:cNvSpPr>
          <p:nvPr>
            <p:ph type="title"/>
          </p:nvPr>
        </p:nvSpPr>
        <p:spPr>
          <a:xfrm>
            <a:off x="537329" y="0"/>
            <a:ext cx="8084671" cy="1325563"/>
          </a:xfrm>
        </p:spPr>
        <p:txBody>
          <a:bodyPr>
            <a:normAutofit/>
          </a:bodyPr>
          <a:lstStyle/>
          <a:p>
            <a:r>
              <a:rPr lang="de-DE" sz="2800" dirty="0"/>
              <a:t>Guidelines </a:t>
            </a:r>
            <a:r>
              <a:rPr lang="de-DE" sz="2800" dirty="0" err="1"/>
              <a:t>regarding</a:t>
            </a:r>
            <a:r>
              <a:rPr lang="de-DE" sz="2800" dirty="0"/>
              <a:t> </a:t>
            </a:r>
            <a:r>
              <a:rPr lang="de-DE" sz="2800" dirty="0" err="1"/>
              <a:t>tutorial</a:t>
            </a:r>
            <a:r>
              <a:rPr lang="de-DE" sz="2800" dirty="0"/>
              <a:t> </a:t>
            </a:r>
            <a:r>
              <a:rPr lang="de-DE" sz="2800" dirty="0" err="1"/>
              <a:t>content</a:t>
            </a:r>
            <a:endParaRPr lang="de-DE" sz="2800" dirty="0"/>
          </a:p>
        </p:txBody>
      </p:sp>
    </p:spTree>
    <p:extLst>
      <p:ext uri="{BB962C8B-B14F-4D97-AF65-F5344CB8AC3E}">
        <p14:creationId xmlns:p14="http://schemas.microsoft.com/office/powerpoint/2010/main" val="3607989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1089660"/>
            <a:ext cx="8280000" cy="5282340"/>
          </a:xfrm>
        </p:spPr>
        <p:txBody>
          <a:bodyPr/>
          <a:lstStyle/>
          <a:p>
            <a:pPr>
              <a:lnSpc>
                <a:spcPct val="150000"/>
              </a:lnSpc>
            </a:pPr>
            <a:r>
              <a:rPr lang="de-DE" sz="1800" dirty="0">
                <a:latin typeface="+mn-lt"/>
              </a:rPr>
              <a:t>By Nov 1st, </a:t>
            </a:r>
            <a:r>
              <a:rPr lang="de-DE" sz="1800" dirty="0" err="1">
                <a:latin typeface="+mn-lt"/>
              </a:rPr>
              <a:t>each</a:t>
            </a:r>
            <a:r>
              <a:rPr lang="de-DE" sz="1800" dirty="0">
                <a:latin typeface="+mn-lt"/>
              </a:rPr>
              <a:t> committee must appoint someone responsible </a:t>
            </a:r>
            <a:r>
              <a:rPr lang="de-DE" sz="1800" dirty="0" err="1">
                <a:latin typeface="+mn-lt"/>
              </a:rPr>
              <a:t>as</a:t>
            </a:r>
            <a:r>
              <a:rPr lang="de-DE" sz="1800" dirty="0">
                <a:latin typeface="+mn-lt"/>
              </a:rPr>
              <a:t> 'Tutorial </a:t>
            </a:r>
            <a:r>
              <a:rPr lang="de-DE" sz="1800" dirty="0" err="1">
                <a:latin typeface="+mn-lt"/>
              </a:rPr>
              <a:t>Organiser</a:t>
            </a:r>
            <a:r>
              <a:rPr lang="de-DE" sz="1800" dirty="0">
                <a:latin typeface="+mn-lt"/>
              </a:rPr>
              <a:t>' </a:t>
            </a:r>
          </a:p>
          <a:p>
            <a:pPr lvl="1">
              <a:lnSpc>
                <a:spcPct val="150000"/>
              </a:lnSpc>
            </a:pPr>
            <a:r>
              <a:rPr lang="de-DE" sz="1500" dirty="0">
                <a:latin typeface="+mn-lt"/>
              </a:rPr>
              <a:t>e.g. the Committee Chair, a Vanguard Chair, or someone else from the committee leadership</a:t>
            </a:r>
          </a:p>
          <a:p>
            <a:pPr>
              <a:lnSpc>
                <a:spcPct val="150000"/>
              </a:lnSpc>
            </a:pPr>
            <a:r>
              <a:rPr lang="de-DE" sz="1800" dirty="0">
                <a:latin typeface="+mn-lt"/>
              </a:rPr>
              <a:t>Send name and email address of Tutorial Organiser to the Tutorial Chair:</a:t>
            </a:r>
            <a:br>
              <a:rPr lang="de-DE" sz="1800" dirty="0">
                <a:latin typeface="+mn-lt"/>
              </a:rPr>
            </a:br>
            <a:r>
              <a:rPr lang="de-DE" sz="1800" dirty="0">
                <a:latin typeface="+mn-lt"/>
              </a:rPr>
              <a:t>Ioanna Aslanidou </a:t>
            </a:r>
            <a:r>
              <a:rPr lang="de-DE" sz="1800" dirty="0">
                <a:latin typeface="+mn-lt"/>
                <a:hlinkClick r:id="rId2"/>
              </a:rPr>
              <a:t>ioanna.aslanidou@mdu.se</a:t>
            </a:r>
            <a:r>
              <a:rPr lang="de-DE" sz="1800" dirty="0">
                <a:latin typeface="+mn-lt"/>
              </a:rPr>
              <a:t> </a:t>
            </a:r>
          </a:p>
          <a:p>
            <a:pPr lvl="1">
              <a:lnSpc>
                <a:spcPct val="150000"/>
              </a:lnSpc>
            </a:pPr>
            <a:r>
              <a:rPr lang="de-DE" sz="1500" dirty="0" err="1">
                <a:latin typeface="+mn-lt"/>
              </a:rPr>
              <a:t>or</a:t>
            </a:r>
            <a:r>
              <a:rPr lang="de-DE" sz="1500" dirty="0">
                <a:latin typeface="+mn-lt"/>
              </a:rPr>
              <a:t> else confirm that the committee will not host any tutorials</a:t>
            </a:r>
          </a:p>
          <a:p>
            <a:pPr>
              <a:lnSpc>
                <a:spcPct val="150000"/>
              </a:lnSpc>
            </a:pPr>
            <a:r>
              <a:rPr lang="de-DE" sz="1800" dirty="0">
                <a:latin typeface="+mn-lt"/>
              </a:rPr>
              <a:t>This means that only the relevant people receive emails about </a:t>
            </a:r>
            <a:r>
              <a:rPr lang="de-DE" sz="1800" dirty="0" err="1">
                <a:latin typeface="+mn-lt"/>
              </a:rPr>
              <a:t>tutorials</a:t>
            </a:r>
            <a:r>
              <a:rPr lang="de-DE" sz="1800" dirty="0">
                <a:latin typeface="+mn-lt"/>
              </a:rPr>
              <a:t> </a:t>
            </a:r>
          </a:p>
          <a:p>
            <a:pPr marL="0" indent="0">
              <a:lnSpc>
                <a:spcPct val="150000"/>
              </a:lnSpc>
              <a:buNone/>
            </a:pPr>
            <a:endParaRPr lang="de-DE" sz="1800" dirty="0">
              <a:latin typeface="+mn-lt"/>
            </a:endParaRPr>
          </a:p>
          <a:p>
            <a:pPr>
              <a:lnSpc>
                <a:spcPct val="150000"/>
              </a:lnSpc>
            </a:pPr>
            <a:r>
              <a:rPr lang="de-DE" sz="1800" dirty="0">
                <a:latin typeface="+mn-lt"/>
              </a:rPr>
              <a:t>The </a:t>
            </a:r>
            <a:r>
              <a:rPr lang="de-DE" sz="1800" dirty="0" err="1">
                <a:latin typeface="+mn-lt"/>
              </a:rPr>
              <a:t>responsibility</a:t>
            </a:r>
            <a:r>
              <a:rPr lang="de-DE" sz="1800" dirty="0">
                <a:latin typeface="+mn-lt"/>
              </a:rPr>
              <a:t> </a:t>
            </a:r>
            <a:r>
              <a:rPr lang="de-DE" sz="1800" dirty="0" err="1">
                <a:latin typeface="+mn-lt"/>
              </a:rPr>
              <a:t>of</a:t>
            </a:r>
            <a:r>
              <a:rPr lang="de-DE" sz="1800" dirty="0">
                <a:latin typeface="+mn-lt"/>
              </a:rPr>
              <a:t> </a:t>
            </a:r>
            <a:r>
              <a:rPr lang="de-DE" sz="1800" dirty="0" err="1">
                <a:latin typeface="+mn-lt"/>
              </a:rPr>
              <a:t>the</a:t>
            </a:r>
            <a:r>
              <a:rPr lang="de-DE" sz="1800" dirty="0">
                <a:latin typeface="+mn-lt"/>
              </a:rPr>
              <a:t> </a:t>
            </a:r>
            <a:r>
              <a:rPr lang="de-DE" sz="1800" dirty="0" err="1">
                <a:latin typeface="+mn-lt"/>
              </a:rPr>
              <a:t>tutorial</a:t>
            </a:r>
            <a:r>
              <a:rPr lang="de-DE" sz="1800" dirty="0">
                <a:latin typeface="+mn-lt"/>
              </a:rPr>
              <a:t> </a:t>
            </a:r>
            <a:r>
              <a:rPr lang="de-DE" sz="1800" dirty="0" err="1">
                <a:latin typeface="+mn-lt"/>
              </a:rPr>
              <a:t>organizer</a:t>
            </a:r>
            <a:r>
              <a:rPr lang="de-DE" sz="1800" dirty="0">
                <a:latin typeface="+mn-lt"/>
              </a:rPr>
              <a:t> </a:t>
            </a:r>
            <a:r>
              <a:rPr lang="de-DE" sz="1800" dirty="0" err="1">
                <a:latin typeface="+mn-lt"/>
              </a:rPr>
              <a:t>is</a:t>
            </a:r>
            <a:r>
              <a:rPr lang="de-DE" sz="1800" dirty="0">
                <a:latin typeface="+mn-lt"/>
              </a:rPr>
              <a:t> </a:t>
            </a:r>
            <a:r>
              <a:rPr lang="de-DE" sz="1800" dirty="0" err="1">
                <a:latin typeface="+mn-lt"/>
              </a:rPr>
              <a:t>to</a:t>
            </a:r>
            <a:r>
              <a:rPr lang="de-DE" sz="1800" dirty="0">
                <a:latin typeface="+mn-lt"/>
              </a:rPr>
              <a:t>:</a:t>
            </a:r>
          </a:p>
          <a:p>
            <a:pPr>
              <a:lnSpc>
                <a:spcPct val="150000"/>
              </a:lnSpc>
              <a:buFontTx/>
              <a:buChar char="-"/>
            </a:pPr>
            <a:r>
              <a:rPr lang="de-DE" sz="1800" dirty="0">
                <a:latin typeface="+mn-lt"/>
              </a:rPr>
              <a:t>Review </a:t>
            </a:r>
            <a:r>
              <a:rPr lang="de-DE" sz="1800" dirty="0" err="1">
                <a:latin typeface="+mn-lt"/>
              </a:rPr>
              <a:t>the</a:t>
            </a:r>
            <a:r>
              <a:rPr lang="de-DE" sz="1800" dirty="0">
                <a:latin typeface="+mn-lt"/>
              </a:rPr>
              <a:t> </a:t>
            </a:r>
            <a:r>
              <a:rPr lang="de-DE" sz="1800" dirty="0" err="1">
                <a:latin typeface="+mn-lt"/>
              </a:rPr>
              <a:t>tutorials</a:t>
            </a:r>
            <a:r>
              <a:rPr lang="de-DE" sz="1800" dirty="0">
                <a:latin typeface="+mn-lt"/>
              </a:rPr>
              <a:t> </a:t>
            </a:r>
            <a:r>
              <a:rPr lang="de-DE" sz="1800" dirty="0" err="1">
                <a:latin typeface="+mn-lt"/>
              </a:rPr>
              <a:t>for</a:t>
            </a:r>
            <a:r>
              <a:rPr lang="de-DE" sz="1800" dirty="0">
                <a:latin typeface="+mn-lt"/>
              </a:rPr>
              <a:t> </a:t>
            </a:r>
            <a:r>
              <a:rPr lang="de-DE" sz="1800" dirty="0" err="1">
                <a:latin typeface="+mn-lt"/>
              </a:rPr>
              <a:t>their</a:t>
            </a:r>
            <a:r>
              <a:rPr lang="de-DE" sz="1800" dirty="0">
                <a:latin typeface="+mn-lt"/>
              </a:rPr>
              <a:t> </a:t>
            </a:r>
            <a:r>
              <a:rPr lang="de-DE" sz="1800" dirty="0" err="1">
                <a:latin typeface="+mn-lt"/>
              </a:rPr>
              <a:t>committee</a:t>
            </a:r>
            <a:endParaRPr lang="de-DE" sz="1800" dirty="0">
              <a:latin typeface="+mn-lt"/>
            </a:endParaRPr>
          </a:p>
          <a:p>
            <a:pPr>
              <a:lnSpc>
                <a:spcPct val="150000"/>
              </a:lnSpc>
              <a:buFontTx/>
              <a:buChar char="-"/>
            </a:pPr>
            <a:r>
              <a:rPr lang="de-DE" sz="1800" dirty="0">
                <a:latin typeface="+mn-lt"/>
              </a:rPr>
              <a:t>Schedule </a:t>
            </a:r>
            <a:r>
              <a:rPr lang="de-DE" sz="1800" dirty="0" err="1">
                <a:latin typeface="+mn-lt"/>
              </a:rPr>
              <a:t>the</a:t>
            </a:r>
            <a:r>
              <a:rPr lang="de-DE" sz="1800" dirty="0">
                <a:latin typeface="+mn-lt"/>
              </a:rPr>
              <a:t> final </a:t>
            </a:r>
            <a:r>
              <a:rPr lang="de-DE" sz="1800" dirty="0" err="1">
                <a:latin typeface="+mn-lt"/>
              </a:rPr>
              <a:t>tutorial</a:t>
            </a:r>
            <a:r>
              <a:rPr lang="de-DE" sz="1800" dirty="0">
                <a:latin typeface="+mn-lt"/>
              </a:rPr>
              <a:t> </a:t>
            </a:r>
            <a:r>
              <a:rPr lang="de-DE" sz="1800" dirty="0" err="1">
                <a:latin typeface="+mn-lt"/>
              </a:rPr>
              <a:t>sessions</a:t>
            </a:r>
            <a:r>
              <a:rPr lang="de-DE" sz="1800" dirty="0">
                <a:latin typeface="+mn-lt"/>
              </a:rPr>
              <a:t> on </a:t>
            </a:r>
            <a:r>
              <a:rPr lang="de-DE" sz="1800" dirty="0" err="1">
                <a:latin typeface="+mn-lt"/>
              </a:rPr>
              <a:t>the</a:t>
            </a:r>
            <a:r>
              <a:rPr lang="de-DE" sz="1800" dirty="0">
                <a:latin typeface="+mn-lt"/>
              </a:rPr>
              <a:t> </a:t>
            </a:r>
            <a:r>
              <a:rPr lang="de-DE" sz="1800" dirty="0" err="1">
                <a:latin typeface="+mn-lt"/>
              </a:rPr>
              <a:t>webtool</a:t>
            </a:r>
            <a:endParaRPr lang="de-DE" sz="1800" dirty="0">
              <a:latin typeface="+mn-lt"/>
            </a:endParaRPr>
          </a:p>
          <a:p>
            <a:pPr>
              <a:lnSpc>
                <a:spcPct val="150000"/>
              </a:lnSpc>
              <a:buFontTx/>
              <a:buChar char="-"/>
            </a:pPr>
            <a:r>
              <a:rPr lang="de-DE" sz="1800" dirty="0" err="1">
                <a:latin typeface="+mn-lt"/>
              </a:rPr>
              <a:t>Provide</a:t>
            </a:r>
            <a:r>
              <a:rPr lang="de-DE" sz="1800" dirty="0">
                <a:latin typeface="+mn-lt"/>
              </a:rPr>
              <a:t> </a:t>
            </a:r>
            <a:r>
              <a:rPr lang="de-DE" sz="1800" dirty="0" err="1">
                <a:latin typeface="+mn-lt"/>
              </a:rPr>
              <a:t>feedback</a:t>
            </a:r>
            <a:r>
              <a:rPr lang="de-DE" sz="1800" dirty="0">
                <a:latin typeface="+mn-lt"/>
              </a:rPr>
              <a:t> on </a:t>
            </a:r>
            <a:r>
              <a:rPr lang="de-DE" sz="1800" dirty="0" err="1">
                <a:latin typeface="+mn-lt"/>
              </a:rPr>
              <a:t>the</a:t>
            </a:r>
            <a:r>
              <a:rPr lang="de-DE" sz="1800" dirty="0">
                <a:latin typeface="+mn-lt"/>
              </a:rPr>
              <a:t> </a:t>
            </a:r>
            <a:r>
              <a:rPr lang="de-DE" sz="1800" dirty="0" err="1">
                <a:latin typeface="+mn-lt"/>
              </a:rPr>
              <a:t>tutorials</a:t>
            </a:r>
            <a:r>
              <a:rPr lang="de-DE" sz="1800" dirty="0">
                <a:latin typeface="+mn-lt"/>
              </a:rPr>
              <a:t> </a:t>
            </a:r>
            <a:r>
              <a:rPr lang="de-DE" sz="1800" dirty="0" err="1">
                <a:latin typeface="+mn-lt"/>
              </a:rPr>
              <a:t>for</a:t>
            </a:r>
            <a:r>
              <a:rPr lang="de-DE" sz="1800" dirty="0">
                <a:latin typeface="+mn-lt"/>
              </a:rPr>
              <a:t> </a:t>
            </a:r>
            <a:r>
              <a:rPr lang="de-DE" sz="1800" dirty="0" err="1">
                <a:latin typeface="+mn-lt"/>
              </a:rPr>
              <a:t>their</a:t>
            </a:r>
            <a:r>
              <a:rPr lang="de-DE" sz="1800" dirty="0">
                <a:latin typeface="+mn-lt"/>
              </a:rPr>
              <a:t> </a:t>
            </a:r>
            <a:r>
              <a:rPr lang="de-DE" sz="1800" dirty="0" err="1">
                <a:latin typeface="+mn-lt"/>
              </a:rPr>
              <a:t>committee</a:t>
            </a:r>
            <a:endParaRPr lang="de-DE" sz="1800" dirty="0">
              <a:latin typeface="+mn-lt"/>
            </a:endParaRPr>
          </a:p>
          <a:p>
            <a:pPr>
              <a:lnSpc>
                <a:spcPct val="150000"/>
              </a:lnSpc>
              <a:buFontTx/>
              <a:buChar char="-"/>
            </a:pPr>
            <a:endParaRPr lang="de-DE" sz="1800" dirty="0">
              <a:latin typeface="+mn-lt"/>
            </a:endParaRPr>
          </a:p>
          <a:p>
            <a:pPr>
              <a:lnSpc>
                <a:spcPct val="150000"/>
              </a:lnSpc>
            </a:pPr>
            <a:endParaRPr lang="de-DE" sz="1800" dirty="0">
              <a:latin typeface="+mn-lt"/>
            </a:endParaRPr>
          </a:p>
          <a:p>
            <a:pPr>
              <a:lnSpc>
                <a:spcPct val="150000"/>
              </a:lnSpc>
            </a:pPr>
            <a:endParaRPr lang="de-DE" sz="1800" dirty="0">
              <a:latin typeface="+mn-lt"/>
            </a:endParaRPr>
          </a:p>
          <a:p>
            <a:pPr>
              <a:lnSpc>
                <a:spcPct val="150000"/>
              </a:lnSpc>
            </a:pPr>
            <a:endParaRPr lang="de-DE" sz="1800" dirty="0">
              <a:latin typeface="+mn-lt"/>
            </a:endParaRPr>
          </a:p>
        </p:txBody>
      </p:sp>
      <p:sp>
        <p:nvSpPr>
          <p:cNvPr id="4" name="Foliennummernplatzhalter 3"/>
          <p:cNvSpPr>
            <a:spLocks noGrp="1"/>
          </p:cNvSpPr>
          <p:nvPr>
            <p:ph type="sldNum" sz="quarter" idx="12"/>
          </p:nvPr>
        </p:nvSpPr>
        <p:spPr/>
        <p:txBody>
          <a:bodyPr/>
          <a:lstStyle/>
          <a:p>
            <a:fld id="{5D255454-1454-C843-A015-B1AE29131913}" type="slidenum">
              <a:rPr lang="de-DE" smtClean="0"/>
              <a:pPr/>
              <a:t>7</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1	Appoint ‘Tutorial Organiser’</a:t>
            </a:r>
          </a:p>
        </p:txBody>
      </p:sp>
    </p:spTree>
    <p:extLst>
      <p:ext uri="{BB962C8B-B14F-4D97-AF65-F5344CB8AC3E}">
        <p14:creationId xmlns:p14="http://schemas.microsoft.com/office/powerpoint/2010/main" val="214653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1089660"/>
            <a:ext cx="8280000" cy="5282340"/>
          </a:xfrm>
        </p:spPr>
        <p:txBody>
          <a:bodyPr/>
          <a:lstStyle/>
          <a:p>
            <a:pPr>
              <a:lnSpc>
                <a:spcPct val="150000"/>
              </a:lnSpc>
            </a:pPr>
            <a:r>
              <a:rPr lang="de-DE" sz="1600" dirty="0">
                <a:latin typeface="+mn-lt"/>
              </a:rPr>
              <a:t>Tutorial Organiser should communicate with possible tutorial presenters in advance of the tutorial </a:t>
            </a:r>
            <a:r>
              <a:rPr lang="de-DE" sz="1600" dirty="0" err="1">
                <a:latin typeface="+mn-lt"/>
              </a:rPr>
              <a:t>abstract</a:t>
            </a:r>
            <a:r>
              <a:rPr lang="de-DE" sz="1600" dirty="0">
                <a:latin typeface="+mn-lt"/>
              </a:rPr>
              <a:t> </a:t>
            </a:r>
            <a:r>
              <a:rPr lang="de-DE" sz="1600" dirty="0" err="1">
                <a:latin typeface="+mn-lt"/>
              </a:rPr>
              <a:t>deadline</a:t>
            </a:r>
            <a:endParaRPr lang="de-DE" sz="1600" dirty="0">
              <a:latin typeface="+mn-lt"/>
            </a:endParaRPr>
          </a:p>
          <a:p>
            <a:pPr lvl="1">
              <a:lnSpc>
                <a:spcPct val="150000"/>
              </a:lnSpc>
            </a:pPr>
            <a:r>
              <a:rPr lang="de-DE" sz="1400" dirty="0" err="1">
                <a:latin typeface="+mn-lt"/>
              </a:rPr>
              <a:t>to</a:t>
            </a:r>
            <a:r>
              <a:rPr lang="de-DE" sz="1400" dirty="0">
                <a:latin typeface="+mn-lt"/>
              </a:rPr>
              <a:t> </a:t>
            </a:r>
            <a:r>
              <a:rPr lang="de-DE" sz="1400" dirty="0" err="1">
                <a:latin typeface="+mn-lt"/>
              </a:rPr>
              <a:t>encourage</a:t>
            </a:r>
            <a:r>
              <a:rPr lang="de-DE" sz="1400" dirty="0">
                <a:latin typeface="+mn-lt"/>
              </a:rPr>
              <a:t> </a:t>
            </a:r>
            <a:r>
              <a:rPr lang="de-DE" sz="1400" dirty="0" err="1">
                <a:latin typeface="+mn-lt"/>
              </a:rPr>
              <a:t>appropriate</a:t>
            </a:r>
            <a:r>
              <a:rPr lang="de-DE" sz="1400" dirty="0">
                <a:latin typeface="+mn-lt"/>
              </a:rPr>
              <a:t> </a:t>
            </a:r>
            <a:r>
              <a:rPr lang="de-DE" sz="1400" dirty="0" err="1">
                <a:latin typeface="+mn-lt"/>
              </a:rPr>
              <a:t>tutorials</a:t>
            </a:r>
            <a:r>
              <a:rPr lang="de-DE" sz="1400" dirty="0">
                <a:latin typeface="+mn-lt"/>
              </a:rPr>
              <a:t> and,</a:t>
            </a:r>
          </a:p>
          <a:p>
            <a:pPr lvl="1">
              <a:lnSpc>
                <a:spcPct val="150000"/>
              </a:lnSpc>
            </a:pPr>
            <a:r>
              <a:rPr lang="de-DE" sz="1400" dirty="0" err="1">
                <a:latin typeface="+mn-lt"/>
              </a:rPr>
              <a:t>to</a:t>
            </a:r>
            <a:r>
              <a:rPr lang="de-DE" sz="1400" dirty="0">
                <a:latin typeface="+mn-lt"/>
              </a:rPr>
              <a:t> explain the tutorial submission process</a:t>
            </a:r>
          </a:p>
          <a:p>
            <a:pPr>
              <a:lnSpc>
                <a:spcPct val="150000"/>
              </a:lnSpc>
            </a:pPr>
            <a:r>
              <a:rPr lang="de-DE" sz="1600" dirty="0">
                <a:latin typeface="+mn-lt"/>
              </a:rPr>
              <a:t>Tutorials </a:t>
            </a:r>
            <a:r>
              <a:rPr lang="de-DE" sz="1600" dirty="0" err="1">
                <a:latin typeface="+mn-lt"/>
              </a:rPr>
              <a:t>are</a:t>
            </a:r>
            <a:r>
              <a:rPr lang="de-DE" sz="1600" dirty="0">
                <a:latin typeface="+mn-lt"/>
              </a:rPr>
              <a:t> </a:t>
            </a:r>
            <a:r>
              <a:rPr lang="de-DE" sz="1600" dirty="0" err="1">
                <a:latin typeface="+mn-lt"/>
              </a:rPr>
              <a:t>submitted</a:t>
            </a:r>
            <a:r>
              <a:rPr lang="de-DE" sz="1600" dirty="0">
                <a:latin typeface="+mn-lt"/>
              </a:rPr>
              <a:t> and </a:t>
            </a:r>
            <a:r>
              <a:rPr lang="de-DE" sz="1600" dirty="0" err="1">
                <a:latin typeface="+mn-lt"/>
              </a:rPr>
              <a:t>reviewed</a:t>
            </a:r>
            <a:r>
              <a:rPr lang="de-DE" sz="1600" dirty="0">
                <a:latin typeface="+mn-lt"/>
              </a:rPr>
              <a:t> </a:t>
            </a:r>
            <a:r>
              <a:rPr lang="de-DE" sz="1600" dirty="0" err="1">
                <a:latin typeface="+mn-lt"/>
              </a:rPr>
              <a:t>separately</a:t>
            </a:r>
            <a:r>
              <a:rPr lang="de-DE" sz="1600" dirty="0">
                <a:latin typeface="+mn-lt"/>
              </a:rPr>
              <a:t> </a:t>
            </a:r>
            <a:r>
              <a:rPr lang="de-DE" sz="1600" dirty="0" err="1">
                <a:latin typeface="+mn-lt"/>
              </a:rPr>
              <a:t>from</a:t>
            </a:r>
            <a:r>
              <a:rPr lang="de-DE" sz="1600" dirty="0">
                <a:latin typeface="+mn-lt"/>
              </a:rPr>
              <a:t> </a:t>
            </a:r>
            <a:r>
              <a:rPr lang="de-DE" sz="1600" dirty="0" err="1">
                <a:latin typeface="+mn-lt"/>
              </a:rPr>
              <a:t>the</a:t>
            </a:r>
            <a:r>
              <a:rPr lang="de-DE" sz="1600" dirty="0">
                <a:latin typeface="+mn-lt"/>
              </a:rPr>
              <a:t> </a:t>
            </a:r>
            <a:r>
              <a:rPr lang="de-DE" sz="1600" dirty="0" err="1">
                <a:latin typeface="+mn-lt"/>
              </a:rPr>
              <a:t>main</a:t>
            </a:r>
            <a:r>
              <a:rPr lang="de-DE" sz="1600" dirty="0">
                <a:latin typeface="+mn-lt"/>
              </a:rPr>
              <a:t> Turbo Expo </a:t>
            </a:r>
            <a:r>
              <a:rPr lang="de-DE" sz="1600" dirty="0" err="1">
                <a:latin typeface="+mn-lt"/>
              </a:rPr>
              <a:t>webtool</a:t>
            </a:r>
            <a:r>
              <a:rPr lang="de-DE" sz="1600" dirty="0">
                <a:latin typeface="+mn-lt"/>
              </a:rPr>
              <a:t> </a:t>
            </a:r>
            <a:r>
              <a:rPr lang="de-DE" sz="1600" dirty="0" err="1">
                <a:latin typeface="+mn-lt"/>
              </a:rPr>
              <a:t>for</a:t>
            </a:r>
            <a:r>
              <a:rPr lang="de-DE" sz="1600" dirty="0">
                <a:latin typeface="+mn-lt"/>
              </a:rPr>
              <a:t> </a:t>
            </a:r>
            <a:r>
              <a:rPr lang="de-DE" sz="1600" dirty="0" err="1">
                <a:latin typeface="+mn-lt"/>
              </a:rPr>
              <a:t>papers</a:t>
            </a:r>
            <a:r>
              <a:rPr lang="de-DE" sz="1600" dirty="0">
                <a:latin typeface="+mn-lt"/>
              </a:rPr>
              <a:t> (i.e. </a:t>
            </a:r>
            <a:r>
              <a:rPr lang="de-DE" sz="1600" dirty="0" err="1">
                <a:latin typeface="+mn-lt"/>
              </a:rPr>
              <a:t>tutorials</a:t>
            </a:r>
            <a:r>
              <a:rPr lang="de-DE" sz="1600" dirty="0">
                <a:latin typeface="+mn-lt"/>
              </a:rPr>
              <a:t> </a:t>
            </a:r>
            <a:r>
              <a:rPr lang="de-DE" sz="1600" dirty="0" err="1">
                <a:latin typeface="+mn-lt"/>
              </a:rPr>
              <a:t>are</a:t>
            </a:r>
            <a:r>
              <a:rPr lang="de-DE" sz="1600" dirty="0">
                <a:latin typeface="+mn-lt"/>
              </a:rPr>
              <a:t> </a:t>
            </a:r>
            <a:r>
              <a:rPr lang="de-DE" sz="1600" u="sng" dirty="0">
                <a:latin typeface="+mn-lt"/>
              </a:rPr>
              <a:t>not </a:t>
            </a:r>
            <a:r>
              <a:rPr lang="de-DE" sz="1600" u="sng" dirty="0" err="1">
                <a:latin typeface="+mn-lt"/>
              </a:rPr>
              <a:t>submitted</a:t>
            </a:r>
            <a:r>
              <a:rPr lang="de-DE" sz="1600" u="sng" dirty="0">
                <a:latin typeface="+mn-lt"/>
              </a:rPr>
              <a:t> </a:t>
            </a:r>
            <a:r>
              <a:rPr lang="de-DE" sz="1600" u="sng" dirty="0" err="1">
                <a:latin typeface="+mn-lt"/>
              </a:rPr>
              <a:t>to</a:t>
            </a:r>
            <a:r>
              <a:rPr lang="de-DE" sz="1600" u="sng" dirty="0">
                <a:latin typeface="+mn-lt"/>
              </a:rPr>
              <a:t> </a:t>
            </a:r>
            <a:r>
              <a:rPr lang="de-DE" sz="1600" u="sng" dirty="0" err="1">
                <a:latin typeface="+mn-lt"/>
              </a:rPr>
              <a:t>the</a:t>
            </a:r>
            <a:r>
              <a:rPr lang="de-DE" sz="1600" u="sng" dirty="0">
                <a:latin typeface="+mn-lt"/>
              </a:rPr>
              <a:t> </a:t>
            </a:r>
            <a:r>
              <a:rPr lang="de-DE" sz="1600" u="sng" dirty="0" err="1">
                <a:latin typeface="+mn-lt"/>
              </a:rPr>
              <a:t>webtool</a:t>
            </a:r>
            <a:r>
              <a:rPr lang="de-DE" sz="1600" dirty="0">
                <a:latin typeface="+mn-lt"/>
              </a:rPr>
              <a:t>).</a:t>
            </a:r>
          </a:p>
          <a:p>
            <a:pPr>
              <a:lnSpc>
                <a:spcPct val="150000"/>
              </a:lnSpc>
            </a:pPr>
            <a:r>
              <a:rPr lang="de-DE" sz="1600" dirty="0">
                <a:latin typeface="+mn-lt"/>
              </a:rPr>
              <a:t>Tutorial </a:t>
            </a:r>
            <a:r>
              <a:rPr lang="de-DE" sz="1600" dirty="0" err="1">
                <a:latin typeface="+mn-lt"/>
              </a:rPr>
              <a:t>submission</a:t>
            </a:r>
            <a:r>
              <a:rPr lang="de-DE" sz="1600" dirty="0">
                <a:latin typeface="+mn-lt"/>
              </a:rPr>
              <a:t> </a:t>
            </a:r>
            <a:r>
              <a:rPr lang="de-DE" sz="1600" dirty="0" err="1">
                <a:latin typeface="+mn-lt"/>
              </a:rPr>
              <a:t>happens</a:t>
            </a:r>
            <a:r>
              <a:rPr lang="de-DE" sz="1600" dirty="0">
                <a:latin typeface="+mn-lt"/>
              </a:rPr>
              <a:t> </a:t>
            </a:r>
            <a:r>
              <a:rPr lang="de-DE" sz="1600" dirty="0" err="1">
                <a:latin typeface="+mn-lt"/>
              </a:rPr>
              <a:t>through</a:t>
            </a:r>
            <a:r>
              <a:rPr lang="de-DE" sz="1600" dirty="0">
                <a:latin typeface="+mn-lt"/>
              </a:rPr>
              <a:t> a </a:t>
            </a:r>
            <a:r>
              <a:rPr lang="de-DE" sz="1600" dirty="0" err="1">
                <a:latin typeface="+mn-lt"/>
              </a:rPr>
              <a:t>special</a:t>
            </a:r>
            <a:r>
              <a:rPr lang="de-DE" sz="1600" dirty="0">
                <a:latin typeface="+mn-lt"/>
              </a:rPr>
              <a:t> online form on </a:t>
            </a:r>
            <a:r>
              <a:rPr lang="de-DE" sz="1600" dirty="0" err="1">
                <a:latin typeface="+mn-lt"/>
              </a:rPr>
              <a:t>the</a:t>
            </a:r>
            <a:r>
              <a:rPr lang="de-DE" sz="1600" dirty="0">
                <a:latin typeface="+mn-lt"/>
              </a:rPr>
              <a:t> Turbo Expo 2026 </a:t>
            </a:r>
            <a:r>
              <a:rPr lang="de-DE" sz="1600" dirty="0" err="1">
                <a:latin typeface="+mn-lt"/>
              </a:rPr>
              <a:t>website</a:t>
            </a:r>
            <a:endParaRPr lang="de-DE" sz="1600" dirty="0">
              <a:latin typeface="+mn-lt"/>
            </a:endParaRPr>
          </a:p>
          <a:p>
            <a:pPr>
              <a:lnSpc>
                <a:spcPct val="150000"/>
              </a:lnSpc>
            </a:pPr>
            <a:r>
              <a:rPr lang="de-DE" sz="1600" dirty="0">
                <a:latin typeface="+mn-lt"/>
              </a:rPr>
              <a:t>The following must </a:t>
            </a:r>
            <a:r>
              <a:rPr lang="de-DE" sz="1600" dirty="0" err="1">
                <a:latin typeface="+mn-lt"/>
              </a:rPr>
              <a:t>be</a:t>
            </a:r>
            <a:r>
              <a:rPr lang="de-DE" sz="1600" dirty="0">
                <a:latin typeface="+mn-lt"/>
              </a:rPr>
              <a:t> </a:t>
            </a:r>
            <a:r>
              <a:rPr lang="de-DE" sz="1600" dirty="0" err="1">
                <a:latin typeface="+mn-lt"/>
              </a:rPr>
              <a:t>submitted</a:t>
            </a:r>
            <a:r>
              <a:rPr lang="de-DE" sz="1600" dirty="0">
                <a:latin typeface="+mn-lt"/>
              </a:rPr>
              <a:t>:</a:t>
            </a:r>
          </a:p>
          <a:p>
            <a:pPr lvl="1">
              <a:lnSpc>
                <a:spcPct val="150000"/>
              </a:lnSpc>
            </a:pPr>
            <a:r>
              <a:rPr lang="de-DE" sz="1400" dirty="0">
                <a:latin typeface="+mn-lt"/>
              </a:rPr>
              <a:t>Tutorial title</a:t>
            </a:r>
          </a:p>
          <a:p>
            <a:pPr lvl="1">
              <a:lnSpc>
                <a:spcPct val="150000"/>
              </a:lnSpc>
            </a:pPr>
            <a:r>
              <a:rPr lang="de-DE" sz="1400" dirty="0">
                <a:latin typeface="+mn-lt"/>
              </a:rPr>
              <a:t>Tutorial </a:t>
            </a:r>
            <a:r>
              <a:rPr lang="de-DE" sz="1400" dirty="0" err="1">
                <a:latin typeface="+mn-lt"/>
              </a:rPr>
              <a:t>authors</a:t>
            </a:r>
            <a:r>
              <a:rPr lang="de-DE" sz="1400" dirty="0">
                <a:latin typeface="+mn-lt"/>
              </a:rPr>
              <a:t> and </a:t>
            </a:r>
            <a:r>
              <a:rPr lang="de-DE" sz="1400" dirty="0" err="1">
                <a:latin typeface="+mn-lt"/>
              </a:rPr>
              <a:t>co-authors</a:t>
            </a:r>
            <a:endParaRPr lang="de-DE" sz="1400" dirty="0">
              <a:latin typeface="+mn-lt"/>
            </a:endParaRPr>
          </a:p>
          <a:p>
            <a:pPr lvl="1">
              <a:lnSpc>
                <a:spcPct val="150000"/>
              </a:lnSpc>
            </a:pPr>
            <a:r>
              <a:rPr lang="de-DE" sz="1400" dirty="0">
                <a:latin typeface="+mn-lt"/>
              </a:rPr>
              <a:t>Tutorial </a:t>
            </a:r>
            <a:r>
              <a:rPr lang="de-DE" sz="1400" dirty="0" err="1">
                <a:latin typeface="+mn-lt"/>
              </a:rPr>
              <a:t>abstract</a:t>
            </a:r>
            <a:r>
              <a:rPr lang="de-DE" sz="1400" dirty="0">
                <a:latin typeface="+mn-lt"/>
              </a:rPr>
              <a:t> (250 – 500 </a:t>
            </a:r>
            <a:r>
              <a:rPr lang="de-DE" sz="1400" dirty="0" err="1">
                <a:latin typeface="+mn-lt"/>
              </a:rPr>
              <a:t>words</a:t>
            </a:r>
            <a:r>
              <a:rPr lang="de-DE" sz="1400" dirty="0">
                <a:latin typeface="+mn-lt"/>
              </a:rPr>
              <a:t>)</a:t>
            </a:r>
          </a:p>
        </p:txBody>
      </p:sp>
      <p:sp>
        <p:nvSpPr>
          <p:cNvPr id="4" name="Foliennummernplatzhalter 3"/>
          <p:cNvSpPr>
            <a:spLocks noGrp="1"/>
          </p:cNvSpPr>
          <p:nvPr>
            <p:ph type="sldNum" sz="quarter" idx="12"/>
          </p:nvPr>
        </p:nvSpPr>
        <p:spPr/>
        <p:txBody>
          <a:bodyPr/>
          <a:lstStyle/>
          <a:p>
            <a:fld id="{5D255454-1454-C843-A015-B1AE29131913}" type="slidenum">
              <a:rPr lang="de-DE" smtClean="0"/>
              <a:pPr/>
              <a:t>8</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2	Tutorial abstracts</a:t>
            </a:r>
          </a:p>
        </p:txBody>
      </p:sp>
    </p:spTree>
    <p:extLst>
      <p:ext uri="{BB962C8B-B14F-4D97-AF65-F5344CB8AC3E}">
        <p14:creationId xmlns:p14="http://schemas.microsoft.com/office/powerpoint/2010/main" val="2035925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22000" y="1089660"/>
            <a:ext cx="8280000" cy="5282340"/>
          </a:xfrm>
        </p:spPr>
        <p:txBody>
          <a:bodyPr/>
          <a:lstStyle/>
          <a:p>
            <a:pPr>
              <a:lnSpc>
                <a:spcPct val="150000"/>
              </a:lnSpc>
            </a:pPr>
            <a:r>
              <a:rPr lang="de-DE" sz="1800" dirty="0">
                <a:latin typeface="+mn-lt"/>
              </a:rPr>
              <a:t>Tutorial Chair and Tutorial </a:t>
            </a:r>
            <a:r>
              <a:rPr lang="de-DE" sz="1800" dirty="0" err="1">
                <a:latin typeface="+mn-lt"/>
              </a:rPr>
              <a:t>Organiser</a:t>
            </a:r>
            <a:r>
              <a:rPr lang="de-DE" sz="1800" dirty="0">
                <a:latin typeface="+mn-lt"/>
              </a:rPr>
              <a:t> will </a:t>
            </a:r>
            <a:r>
              <a:rPr lang="de-DE" sz="1800" dirty="0" err="1">
                <a:latin typeface="+mn-lt"/>
              </a:rPr>
              <a:t>collectively</a:t>
            </a:r>
            <a:r>
              <a:rPr lang="de-DE" sz="1800" dirty="0">
                <a:latin typeface="+mn-lt"/>
              </a:rPr>
              <a:t> check </a:t>
            </a:r>
            <a:r>
              <a:rPr lang="de-DE" sz="1800" dirty="0" err="1">
                <a:latin typeface="+mn-lt"/>
              </a:rPr>
              <a:t>the</a:t>
            </a:r>
            <a:r>
              <a:rPr lang="de-DE" sz="1800" dirty="0">
                <a:latin typeface="+mn-lt"/>
              </a:rPr>
              <a:t> </a:t>
            </a:r>
            <a:r>
              <a:rPr lang="de-DE" sz="1800" dirty="0" err="1">
                <a:latin typeface="+mn-lt"/>
              </a:rPr>
              <a:t>suitability</a:t>
            </a:r>
            <a:r>
              <a:rPr lang="de-DE" sz="1800" dirty="0">
                <a:latin typeface="+mn-lt"/>
              </a:rPr>
              <a:t> of </a:t>
            </a:r>
            <a:r>
              <a:rPr lang="de-DE" sz="1800" dirty="0" err="1">
                <a:latin typeface="+mn-lt"/>
              </a:rPr>
              <a:t>tutorial</a:t>
            </a:r>
            <a:r>
              <a:rPr lang="de-DE" sz="1800" dirty="0">
                <a:latin typeface="+mn-lt"/>
              </a:rPr>
              <a:t> </a:t>
            </a:r>
            <a:r>
              <a:rPr lang="de-DE" sz="1800" dirty="0" err="1">
                <a:latin typeface="+mn-lt"/>
              </a:rPr>
              <a:t>abstracts</a:t>
            </a:r>
            <a:r>
              <a:rPr lang="de-DE" sz="1800" dirty="0">
                <a:latin typeface="+mn-lt"/>
              </a:rPr>
              <a:t> and Accept/Reject </a:t>
            </a:r>
            <a:r>
              <a:rPr lang="de-DE" sz="1800" dirty="0" err="1">
                <a:latin typeface="+mn-lt"/>
              </a:rPr>
              <a:t>as</a:t>
            </a:r>
            <a:r>
              <a:rPr lang="de-DE" sz="1800" dirty="0">
                <a:latin typeface="+mn-lt"/>
              </a:rPr>
              <a:t> </a:t>
            </a:r>
            <a:r>
              <a:rPr lang="de-DE" sz="1800" dirty="0" err="1">
                <a:latin typeface="+mn-lt"/>
              </a:rPr>
              <a:t>appropriate</a:t>
            </a:r>
            <a:r>
              <a:rPr lang="de-DE" sz="1800" dirty="0">
                <a:latin typeface="+mn-lt"/>
              </a:rPr>
              <a:t>. </a:t>
            </a:r>
          </a:p>
          <a:p>
            <a:pPr lvl="1">
              <a:lnSpc>
                <a:spcPct val="150000"/>
              </a:lnSpc>
            </a:pPr>
            <a:r>
              <a:rPr lang="de-DE" sz="1500" dirty="0">
                <a:latin typeface="+mn-lt"/>
              </a:rPr>
              <a:t>Tutorial Chair will </a:t>
            </a:r>
            <a:r>
              <a:rPr lang="de-DE" sz="1500" dirty="0" err="1">
                <a:latin typeface="+mn-lt"/>
              </a:rPr>
              <a:t>notify</a:t>
            </a:r>
            <a:r>
              <a:rPr lang="de-DE" sz="1500" dirty="0">
                <a:latin typeface="+mn-lt"/>
              </a:rPr>
              <a:t> </a:t>
            </a:r>
            <a:r>
              <a:rPr lang="de-DE" sz="1500" dirty="0" err="1">
                <a:latin typeface="+mn-lt"/>
              </a:rPr>
              <a:t>authors</a:t>
            </a:r>
            <a:r>
              <a:rPr lang="de-DE" sz="1500" dirty="0">
                <a:latin typeface="+mn-lt"/>
              </a:rPr>
              <a:t> of </a:t>
            </a:r>
            <a:r>
              <a:rPr lang="de-DE" sz="1500" dirty="0" err="1">
                <a:latin typeface="+mn-lt"/>
              </a:rPr>
              <a:t>abstract</a:t>
            </a:r>
            <a:r>
              <a:rPr lang="de-DE" sz="1500" dirty="0">
                <a:latin typeface="+mn-lt"/>
              </a:rPr>
              <a:t> </a:t>
            </a:r>
            <a:r>
              <a:rPr lang="de-DE" sz="1500" dirty="0" err="1">
                <a:latin typeface="+mn-lt"/>
              </a:rPr>
              <a:t>decision</a:t>
            </a:r>
            <a:r>
              <a:rPr lang="de-DE" sz="1500" dirty="0">
                <a:latin typeface="+mn-lt"/>
              </a:rPr>
              <a:t> </a:t>
            </a:r>
            <a:r>
              <a:rPr lang="de-DE" sz="1500" dirty="0" err="1">
                <a:latin typeface="+mn-lt"/>
              </a:rPr>
              <a:t>by</a:t>
            </a:r>
            <a:r>
              <a:rPr lang="de-DE" sz="1500" dirty="0">
                <a:latin typeface="+mn-lt"/>
              </a:rPr>
              <a:t> email.</a:t>
            </a:r>
          </a:p>
          <a:p>
            <a:pPr lvl="1">
              <a:lnSpc>
                <a:spcPct val="150000"/>
              </a:lnSpc>
            </a:pPr>
            <a:r>
              <a:rPr lang="de-DE" sz="1500" dirty="0">
                <a:latin typeface="+mn-lt"/>
              </a:rPr>
              <a:t>Tutorial Chair </a:t>
            </a:r>
            <a:r>
              <a:rPr lang="de-DE" sz="1500" dirty="0" err="1">
                <a:latin typeface="+mn-lt"/>
              </a:rPr>
              <a:t>assigns</a:t>
            </a:r>
            <a:r>
              <a:rPr lang="de-DE" sz="1500" dirty="0">
                <a:latin typeface="+mn-lt"/>
              </a:rPr>
              <a:t> </a:t>
            </a:r>
            <a:r>
              <a:rPr lang="de-DE" sz="1500" dirty="0" err="1">
                <a:latin typeface="+mn-lt"/>
              </a:rPr>
              <a:t>tutorial</a:t>
            </a:r>
            <a:r>
              <a:rPr lang="de-DE" sz="1500" dirty="0">
                <a:latin typeface="+mn-lt"/>
              </a:rPr>
              <a:t> </a:t>
            </a:r>
            <a:r>
              <a:rPr lang="de-DE" sz="1500" dirty="0" err="1">
                <a:latin typeface="+mn-lt"/>
              </a:rPr>
              <a:t>number</a:t>
            </a:r>
            <a:r>
              <a:rPr lang="de-DE" sz="1500" dirty="0">
                <a:latin typeface="+mn-lt"/>
              </a:rPr>
              <a:t> GT2026-TOB-xx-xx and </a:t>
            </a:r>
            <a:r>
              <a:rPr lang="de-DE" sz="1500" dirty="0" err="1">
                <a:latin typeface="+mn-lt"/>
              </a:rPr>
              <a:t>communicates</a:t>
            </a:r>
            <a:r>
              <a:rPr lang="de-DE" sz="1500" dirty="0">
                <a:latin typeface="+mn-lt"/>
              </a:rPr>
              <a:t> </a:t>
            </a:r>
            <a:r>
              <a:rPr lang="de-DE" sz="1500" dirty="0" err="1">
                <a:latin typeface="+mn-lt"/>
              </a:rPr>
              <a:t>this</a:t>
            </a:r>
            <a:r>
              <a:rPr lang="de-DE" sz="1500" dirty="0">
                <a:latin typeface="+mn-lt"/>
              </a:rPr>
              <a:t> </a:t>
            </a:r>
            <a:r>
              <a:rPr lang="de-DE" sz="1500" dirty="0" err="1">
                <a:latin typeface="+mn-lt"/>
              </a:rPr>
              <a:t>to</a:t>
            </a:r>
            <a:r>
              <a:rPr lang="de-DE" sz="1500" dirty="0">
                <a:latin typeface="+mn-lt"/>
              </a:rPr>
              <a:t> </a:t>
            </a:r>
            <a:r>
              <a:rPr lang="de-DE" sz="1500" dirty="0" err="1">
                <a:latin typeface="+mn-lt"/>
              </a:rPr>
              <a:t>the</a:t>
            </a:r>
            <a:r>
              <a:rPr lang="de-DE" sz="1500" dirty="0">
                <a:latin typeface="+mn-lt"/>
              </a:rPr>
              <a:t> </a:t>
            </a:r>
            <a:r>
              <a:rPr lang="de-DE" sz="1500" dirty="0" err="1">
                <a:latin typeface="+mn-lt"/>
              </a:rPr>
              <a:t>authors</a:t>
            </a:r>
            <a:r>
              <a:rPr lang="de-DE" sz="1500" dirty="0">
                <a:latin typeface="+mn-lt"/>
              </a:rPr>
              <a:t>.</a:t>
            </a:r>
          </a:p>
        </p:txBody>
      </p:sp>
      <p:sp>
        <p:nvSpPr>
          <p:cNvPr id="4" name="Foliennummernplatzhalter 3"/>
          <p:cNvSpPr>
            <a:spLocks noGrp="1"/>
          </p:cNvSpPr>
          <p:nvPr>
            <p:ph type="sldNum" sz="quarter" idx="12"/>
          </p:nvPr>
        </p:nvSpPr>
        <p:spPr/>
        <p:txBody>
          <a:bodyPr/>
          <a:lstStyle/>
          <a:p>
            <a:fld id="{5D255454-1454-C843-A015-B1AE29131913}" type="slidenum">
              <a:rPr lang="de-DE" smtClean="0"/>
              <a:pPr/>
              <a:t>9</a:t>
            </a:fld>
            <a:endParaRPr lang="de-DE" dirty="0"/>
          </a:p>
        </p:txBody>
      </p:sp>
      <p:sp>
        <p:nvSpPr>
          <p:cNvPr id="6" name="Rechteck 5"/>
          <p:cNvSpPr/>
          <p:nvPr/>
        </p:nvSpPr>
        <p:spPr>
          <a:xfrm>
            <a:off x="0" y="0"/>
            <a:ext cx="1300899" cy="365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itel 4">
            <a:extLst>
              <a:ext uri="{FF2B5EF4-FFF2-40B4-BE49-F238E27FC236}">
                <a16:creationId xmlns:a16="http://schemas.microsoft.com/office/drawing/2014/main" id="{265C2A7B-7962-407B-B53D-BED0B9AC83A5}"/>
              </a:ext>
            </a:extLst>
          </p:cNvPr>
          <p:cNvSpPr>
            <a:spLocks noGrp="1"/>
          </p:cNvSpPr>
          <p:nvPr>
            <p:ph type="title"/>
          </p:nvPr>
        </p:nvSpPr>
        <p:spPr>
          <a:xfrm>
            <a:off x="537329" y="0"/>
            <a:ext cx="8084671" cy="1325563"/>
          </a:xfrm>
        </p:spPr>
        <p:txBody>
          <a:bodyPr>
            <a:normAutofit/>
          </a:bodyPr>
          <a:lstStyle/>
          <a:p>
            <a:r>
              <a:rPr lang="en-GB" sz="2800" dirty="0"/>
              <a:t>Step 2	Tutorial abstracts</a:t>
            </a:r>
          </a:p>
        </p:txBody>
      </p:sp>
    </p:spTree>
    <p:extLst>
      <p:ext uri="{BB962C8B-B14F-4D97-AF65-F5344CB8AC3E}">
        <p14:creationId xmlns:p14="http://schemas.microsoft.com/office/powerpoint/2010/main" val="945401336"/>
      </p:ext>
    </p:extLst>
  </p:cSld>
  <p:clrMapOvr>
    <a:masterClrMapping/>
  </p:clrMapOvr>
</p:sld>
</file>

<file path=ppt/theme/theme1.xml><?xml version="1.0" encoding="utf-8"?>
<a:theme xmlns:a="http://schemas.openxmlformats.org/drawingml/2006/main" name="ASME_2017">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ME 2015 Widescreen Template.potx" id="{73C35610-0F83-4E35-892A-67079F73FBC0}" vid="{7D1DEE87-BC46-4D71-B19B-0CBB0E315628}"/>
    </a:ext>
  </a:extLst>
</a:theme>
</file>

<file path=ppt/theme/theme2.xml><?xml version="1.0" encoding="utf-8"?>
<a:theme xmlns:a="http://schemas.openxmlformats.org/drawingml/2006/main" name="1_ASME_2017">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ME 2015 Widescreen Template.potx" id="{73C35610-0F83-4E35-892A-67079F73FBC0}" vid="{7D1DEE87-BC46-4D71-B19B-0CBB0E31562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4168</TotalTime>
  <Words>1594</Words>
  <Application>Microsoft Macintosh PowerPoint</Application>
  <PresentationFormat>Letter Paper (8.5x11 in)</PresentationFormat>
  <Paragraphs>191</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Lucida Grande</vt:lpstr>
      <vt:lpstr>Proxima Nova</vt:lpstr>
      <vt:lpstr>Symbol</vt:lpstr>
      <vt:lpstr>ASME_2017</vt:lpstr>
      <vt:lpstr>1_ASME_2017</vt:lpstr>
      <vt:lpstr>Turbo Expo 2026 Tutorials of Basics</vt:lpstr>
      <vt:lpstr>Turbo Expo 2026 Tutorial process </vt:lpstr>
      <vt:lpstr>TE26 Tutorial process – Summary of dates</vt:lpstr>
      <vt:lpstr>Checklist: Tutorial organizer</vt:lpstr>
      <vt:lpstr>Checklist: Tutorial author / presenter</vt:lpstr>
      <vt:lpstr>Guidelines regarding tutorial content</vt:lpstr>
      <vt:lpstr>Step 1 Appoint ‘Tutorial Organiser’</vt:lpstr>
      <vt:lpstr>Step 2 Tutorial abstracts</vt:lpstr>
      <vt:lpstr>Step 2 Tutorial abstracts</vt:lpstr>
      <vt:lpstr>Step 3 Draft tutorials and review</vt:lpstr>
      <vt:lpstr>Step 3  Draft tutorials and review</vt:lpstr>
      <vt:lpstr>Step 3 Draft tutorials and review</vt:lpstr>
      <vt:lpstr>Step 4 Final tutorials and decision</vt:lpstr>
      <vt:lpstr>Step 5  Confirm final tutorial list</vt:lpstr>
      <vt:lpstr>Step 6  At the conference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of new Executive Committee   Production &amp; Maintenance Engineering</dc:title>
  <dc:creator>Microsoft Office User</dc:creator>
  <cp:keywords>C_Unrestricted</cp:keywords>
  <cp:lastModifiedBy>Ioanna Aslanidou</cp:lastModifiedBy>
  <cp:revision>692</cp:revision>
  <cp:lastPrinted>2020-04-29T19:58:47Z</cp:lastPrinted>
  <dcterms:created xsi:type="dcterms:W3CDTF">2016-11-28T22:05:19Z</dcterms:created>
  <dcterms:modified xsi:type="dcterms:W3CDTF">2025-07-23T07:13:13Z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Confidentiality">
    <vt:lpwstr>Unrestricted</vt:lpwstr>
  </property>
  <property fmtid="{D5CDD505-2E9C-101B-9397-08002B2CF9AE}" pid="3" name="sodocoClasLang">
    <vt:lpwstr>Frei verwendbar</vt:lpwstr>
  </property>
  <property fmtid="{D5CDD505-2E9C-101B-9397-08002B2CF9AE}" pid="4" name="sodocoClasLangId">
    <vt:i4>0</vt:i4>
  </property>
  <property fmtid="{D5CDD505-2E9C-101B-9397-08002B2CF9AE}" pid="5" name="sodocoClasId">
    <vt:i4>0</vt:i4>
  </property>
  <property fmtid="{D5CDD505-2E9C-101B-9397-08002B2CF9AE}" pid="6" name="Document_Confidentiality">
    <vt:lpwstr>Unrestricted</vt:lpwstr>
  </property>
</Properties>
</file>